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9" r:id="rId4"/>
    <p:sldId id="260" r:id="rId5"/>
    <p:sldId id="288" r:id="rId6"/>
    <p:sldId id="292" r:id="rId7"/>
    <p:sldId id="262" r:id="rId8"/>
    <p:sldId id="263" r:id="rId9"/>
    <p:sldId id="271" r:id="rId10"/>
    <p:sldId id="264" r:id="rId11"/>
    <p:sldId id="272" r:id="rId12"/>
    <p:sldId id="283" r:id="rId13"/>
    <p:sldId id="273" r:id="rId14"/>
    <p:sldId id="284" r:id="rId15"/>
    <p:sldId id="265" r:id="rId16"/>
    <p:sldId id="266" r:id="rId17"/>
    <p:sldId id="267" r:id="rId18"/>
    <p:sldId id="268" r:id="rId19"/>
    <p:sldId id="287" r:id="rId20"/>
    <p:sldId id="275" r:id="rId21"/>
    <p:sldId id="269" r:id="rId22"/>
    <p:sldId id="270" r:id="rId23"/>
    <p:sldId id="276" r:id="rId24"/>
    <p:sldId id="277" r:id="rId25"/>
    <p:sldId id="278" r:id="rId26"/>
    <p:sldId id="279" r:id="rId27"/>
    <p:sldId id="281" r:id="rId28"/>
    <p:sldId id="282" r:id="rId29"/>
    <p:sldId id="28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9BA6"/>
    <a:srgbClr val="E1DFE3"/>
    <a:srgbClr val="005FD6"/>
    <a:srgbClr val="3EAAEC"/>
    <a:srgbClr val="DCD9DD"/>
    <a:srgbClr val="538E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6"/>
    <p:restoredTop sz="86618"/>
  </p:normalViewPr>
  <p:slideViewPr>
    <p:cSldViewPr snapToGrid="0" snapToObjects="1">
      <p:cViewPr varScale="1">
        <p:scale>
          <a:sx n="101" d="100"/>
          <a:sy n="101" d="100"/>
        </p:scale>
        <p:origin x="224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E0423-79CC-C34E-BF33-7EDAC91B1210}" type="datetimeFigureOut">
              <a:rPr lang="en-US" smtClean="0"/>
              <a:t>6/18/19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239DE-9CDD-F94F-AEBF-061D57EC1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1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239DE-9CDD-F94F-AEBF-061D57EC12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36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239DE-9CDD-F94F-AEBF-061D57EC12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33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239DE-9CDD-F94F-AEBF-061D57EC12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83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239DE-9CDD-F94F-AEBF-061D57EC12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03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239DE-9CDD-F94F-AEBF-061D57EC12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93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239DE-9CDD-F94F-AEBF-061D57EC12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46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239DE-9CDD-F94F-AEBF-061D57EC12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239DE-9CDD-F94F-AEBF-061D57EC12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49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239DE-9CDD-F94F-AEBF-061D57EC12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743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239DE-9CDD-F94F-AEBF-061D57EC12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20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239DE-9CDD-F94F-AEBF-061D57EC12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36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239DE-9CDD-F94F-AEBF-061D57EC12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047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239DE-9CDD-F94F-AEBF-061D57EC12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010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239DE-9CDD-F94F-AEBF-061D57EC12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220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239DE-9CDD-F94F-AEBF-061D57EC127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877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239DE-9CDD-F94F-AEBF-061D57EC127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702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239DE-9CDD-F94F-AEBF-061D57EC127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756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239DE-9CDD-F94F-AEBF-061D57EC127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374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239DE-9CDD-F94F-AEBF-061D57EC127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653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239DE-9CDD-F94F-AEBF-061D57EC127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779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239DE-9CDD-F94F-AEBF-061D57EC127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01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239DE-9CDD-F94F-AEBF-061D57EC127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63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239DE-9CDD-F94F-AEBF-061D57EC12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64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239DE-9CDD-F94F-AEBF-061D57EC12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02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239DE-9CDD-F94F-AEBF-061D57EC12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27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239DE-9CDD-F94F-AEBF-061D57EC12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80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239DE-9CDD-F94F-AEBF-061D57EC12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34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239DE-9CDD-F94F-AEBF-061D57EC12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74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239DE-9CDD-F94F-AEBF-061D57EC12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35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473EE-25E0-9B42-B5A0-0CD6E3F26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B9DD99-E293-924D-8475-E0F9CDFEF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890D0-0DC6-4745-BD3F-7C64C6F95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0D60-C3ED-9743-B22A-A6FA21817411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1BDC0-3FE1-5040-9BE8-763374A41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DEE4B-3511-8C4A-9B30-7EBAEDD58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9C8A-55B8-104C-A571-7DD561CF6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3ABAF-3C28-6142-96A7-845DD44DB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EAFD8-8FF2-1E47-91BC-B2825E4FE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27BD7-1B59-C740-81F6-E8BFA6A3A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0D60-C3ED-9743-B22A-A6FA21817411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496B4-9AE4-4B4C-96A5-C972B0670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33249-21E5-AC49-B328-E796D64F7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9C8A-55B8-104C-A571-7DD561CF6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5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162096-2536-994F-9641-7BCF5FF2F4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2178D9-B3CA-3E48-9574-C702803BC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5FE05-8741-804A-8AB2-CF92090EA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0D60-C3ED-9743-B22A-A6FA21817411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B2588-52C8-B24E-9E74-B8DD2162C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7F395-16B2-754A-82E1-142B8785E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9C8A-55B8-104C-A571-7DD561CF6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4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5B8F4-F284-1847-9A47-423D51910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63288-7E83-B449-BF51-A1A24A1B3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04AAE-AB31-994F-A6F9-BF0B93B56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0D60-C3ED-9743-B22A-A6FA21817411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13011-BEBF-0446-B88A-276B61D82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BAB74-85FD-DB4E-9380-0B59FA326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9C8A-55B8-104C-A571-7DD561CF6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0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751FE-10D8-BE4C-8C2C-C067BDAB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95301-D1D9-804D-955F-4FD5637F9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5D761-FEEC-C242-B323-12863CC6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0D60-C3ED-9743-B22A-A6FA21817411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56409-0C6C-3145-9B11-8E2A649B5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B5754-D01E-BE46-850E-F674824D8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9C8A-55B8-104C-A571-7DD561CF6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A6902-7173-E047-890F-83D3849F2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B9982-FEBB-FF46-B432-1D2550DAB3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B9309-2408-BE4B-ADDA-C8443F9C7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CD46B-54E3-1C43-9B20-A414FA836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0D60-C3ED-9743-B22A-A6FA21817411}" type="datetimeFigureOut">
              <a:rPr lang="en-US" smtClean="0"/>
              <a:t>6/18/19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E5953-47CA-544A-A5C6-FC5F6D86C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13514-F6DB-9C45-8F44-3FD330AC9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9C8A-55B8-104C-A571-7DD561CF6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8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4B17-2D7E-FA41-B47F-998A16281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2E77D-02AF-0444-97F0-3FEC7ED6C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319B4-C90A-1D41-877C-67815D43C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670093-2591-4441-931B-AEF2ABBCB1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4AAD60-047E-DE43-B265-B820D42E4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A45B5E-836E-5C46-A2B0-89CB5DE48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0D60-C3ED-9743-B22A-A6FA21817411}" type="datetimeFigureOut">
              <a:rPr lang="en-US" smtClean="0"/>
              <a:t>6/18/19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32F428-7D07-7A4D-8182-D5FF9679E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EA10B6-913D-594C-A513-F1B259BF1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9C8A-55B8-104C-A571-7DD561CF6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5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3C92A-F555-794E-8255-D3F8B5CE5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6FBCEB-928E-0F49-A8E2-0421D722D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0D60-C3ED-9743-B22A-A6FA21817411}" type="datetimeFigureOut">
              <a:rPr lang="en-US" smtClean="0"/>
              <a:t>6/18/19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3BE902-B910-D346-8E4D-E1158F5B1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D0164-DA09-8745-A321-ADB776914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9C8A-55B8-104C-A571-7DD561CF6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51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9E89B7-22F4-934C-8457-A1F5B8978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0D60-C3ED-9743-B22A-A6FA21817411}" type="datetimeFigureOut">
              <a:rPr lang="en-US" smtClean="0"/>
              <a:t>6/18/19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7FADCD-631D-4B45-A6D0-6D3295260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EFE92-A29B-464A-A5CA-CABDE60F9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9C8A-55B8-104C-A571-7DD561CF6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6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C96C-0BC2-9E44-818A-0CA5DE5CB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AB779-3769-3A4D-84C8-E14BA6844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A8D86-0745-C24D-9E55-DACBA160F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3E47C-8FBB-564F-B5A5-D82F65AE4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0D60-C3ED-9743-B22A-A6FA21817411}" type="datetimeFigureOut">
              <a:rPr lang="en-US" smtClean="0"/>
              <a:t>6/18/19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B534F-BC65-B04B-B5BB-9C44A39AD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7E2DB-8D53-CD4A-9970-D4D543B3D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9C8A-55B8-104C-A571-7DD561CF6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1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84AFF-89EF-D446-924E-FA2178A9E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96DF6-5369-F248-9D9D-625529ABD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A4D4A-DDBB-7B40-8A8B-145CF8D19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76CE2-F9C9-3748-9340-86A8F3D6A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0D60-C3ED-9743-B22A-A6FA21817411}" type="datetimeFigureOut">
              <a:rPr lang="en-US" smtClean="0"/>
              <a:t>6/18/19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84A64-D372-AA48-B13D-0391446A2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CA9CF-B8AB-E14C-B0A3-A33E4A58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9C8A-55B8-104C-A571-7DD561CF6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6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A9156D-A356-3B4C-9B88-97BAFE9A2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31586-BE29-9340-98FD-2A6046633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2E1EF-30E1-0A4E-A47D-557C5EA71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C0D60-C3ED-9743-B22A-A6FA21817411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7A429-EF59-BE40-914F-66C84AE0B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1B17A-CF67-AB4B-A1DD-D2B9CE3CA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49C8A-55B8-104C-A571-7DD561CF6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9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62593-95DD-784C-9F1C-F102AAD64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4543"/>
            <a:ext cx="9144000" cy="1568147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005FD6"/>
                </a:solidFill>
              </a:rPr>
              <a:t>Multi-dimensional Robust Synthetic Control</a:t>
            </a:r>
            <a:br>
              <a:rPr lang="en-US" sz="3500" b="1" dirty="0">
                <a:solidFill>
                  <a:srgbClr val="005FD6"/>
                </a:solidFill>
              </a:rPr>
            </a:br>
            <a:r>
              <a:rPr lang="en-US" sz="3500" b="1" dirty="0">
                <a:solidFill>
                  <a:srgbClr val="005FD6"/>
                </a:solidFill>
              </a:rPr>
              <a:t>(</a:t>
            </a:r>
            <a:r>
              <a:rPr lang="en-US" sz="3500" b="1" dirty="0" err="1">
                <a:solidFill>
                  <a:srgbClr val="005FD6"/>
                </a:solidFill>
              </a:rPr>
              <a:t>mRSC</a:t>
            </a:r>
            <a:r>
              <a:rPr lang="en-US" sz="3500" b="1" dirty="0">
                <a:solidFill>
                  <a:srgbClr val="005FD6"/>
                </a:solidFill>
              </a:rPr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34603B-2E48-FA4E-B3EF-1ED474172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40242"/>
            <a:ext cx="9144000" cy="898043"/>
          </a:xfrm>
        </p:spPr>
        <p:txBody>
          <a:bodyPr/>
          <a:lstStyle/>
          <a:p>
            <a:r>
              <a:rPr lang="en-US" sz="2200" dirty="0"/>
              <a:t>Dennis Shen</a:t>
            </a:r>
          </a:p>
          <a:p>
            <a:r>
              <a:rPr lang="en-US" sz="2200" dirty="0"/>
              <a:t>Massachusetts Institute of Technology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1269A4-0AAC-5F4A-B13F-F80FB1F489ED}"/>
              </a:ext>
            </a:extLst>
          </p:cNvPr>
          <p:cNvSpPr txBox="1"/>
          <p:nvPr/>
        </p:nvSpPr>
        <p:spPr>
          <a:xfrm>
            <a:off x="667820" y="4715838"/>
            <a:ext cx="4479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Muhammad J Amjad</a:t>
            </a:r>
          </a:p>
          <a:p>
            <a:pPr algn="ctr"/>
            <a:r>
              <a:rPr lang="en-US" sz="2000" dirty="0" err="1"/>
              <a:t>Devavrat</a:t>
            </a:r>
            <a:r>
              <a:rPr lang="en-US" sz="2000" dirty="0"/>
              <a:t> Shah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Massachusetts Institute of Technology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015B8A-7CA5-0140-A902-0D0D52710ECB}"/>
              </a:ext>
            </a:extLst>
          </p:cNvPr>
          <p:cNvSpPr txBox="1"/>
          <p:nvPr/>
        </p:nvSpPr>
        <p:spPr>
          <a:xfrm>
            <a:off x="7044649" y="4673029"/>
            <a:ext cx="4479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Vishal </a:t>
            </a:r>
            <a:r>
              <a:rPr lang="en-US" sz="2000" dirty="0" err="1"/>
              <a:t>Misra</a:t>
            </a:r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Columbia University</a:t>
            </a:r>
          </a:p>
        </p:txBody>
      </p:sp>
    </p:spTree>
    <p:extLst>
      <p:ext uri="{BB962C8B-B14F-4D97-AF65-F5344CB8AC3E}">
        <p14:creationId xmlns:p14="http://schemas.microsoft.com/office/powerpoint/2010/main" val="670058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9F4C-DCF3-B04D-80E2-4340366F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468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5FD6"/>
                </a:solidFill>
              </a:rPr>
              <a:t>How to Overcome Overfitting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4E4E38-DD26-714D-B594-801FA620C15E}"/>
              </a:ext>
            </a:extLst>
          </p:cNvPr>
          <p:cNvCxnSpPr/>
          <p:nvPr/>
        </p:nvCxnSpPr>
        <p:spPr>
          <a:xfrm>
            <a:off x="838200" y="996594"/>
            <a:ext cx="10515600" cy="0"/>
          </a:xfrm>
          <a:prstGeom prst="line">
            <a:avLst/>
          </a:prstGeom>
          <a:ln w="38100">
            <a:solidFill>
              <a:srgbClr val="3EA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706248A-84D5-4E47-86F8-8FA31B798FBE}"/>
              </a:ext>
            </a:extLst>
          </p:cNvPr>
          <p:cNvGrpSpPr/>
          <p:nvPr/>
        </p:nvGrpSpPr>
        <p:grpSpPr>
          <a:xfrm>
            <a:off x="2616501" y="1393026"/>
            <a:ext cx="7455587" cy="4327865"/>
            <a:chOff x="2611274" y="2206798"/>
            <a:chExt cx="7455587" cy="432786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875775F-7740-694E-A7C1-D382A6C6688A}"/>
                </a:ext>
              </a:extLst>
            </p:cNvPr>
            <p:cNvGrpSpPr/>
            <p:nvPr/>
          </p:nvGrpSpPr>
          <p:grpSpPr>
            <a:xfrm>
              <a:off x="2611274" y="2206798"/>
              <a:ext cx="7455587" cy="4327865"/>
              <a:chOff x="3035300" y="1861752"/>
              <a:chExt cx="6121400" cy="350520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4F2EA93-75FF-384F-A209-A45C8D9282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92378" y="4567366"/>
                <a:ext cx="3962400" cy="34290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0319A2A-B91C-3840-BDE5-6B03EABDAC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5300" y="1861752"/>
                <a:ext cx="6121400" cy="35052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49C10225-CC55-E14D-A8EE-88BAB41B25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87015" y="2370266"/>
                <a:ext cx="38100" cy="2540000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9B536E-9ECB-6842-B2C9-9007B170F1B8}"/>
                </a:ext>
              </a:extLst>
            </p:cNvPr>
            <p:cNvSpPr txBox="1"/>
            <p:nvPr/>
          </p:nvSpPr>
          <p:spPr>
            <a:xfrm>
              <a:off x="4273732" y="4218060"/>
              <a:ext cx="271463" cy="369332"/>
            </a:xfrm>
            <a:prstGeom prst="rect">
              <a:avLst/>
            </a:prstGeom>
            <a:solidFill>
              <a:srgbClr val="E1DFE3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C44C5C5-C52C-C44E-A8C2-402A8A0AFFAA}"/>
                </a:ext>
              </a:extLst>
            </p:cNvPr>
            <p:cNvSpPr txBox="1"/>
            <p:nvPr/>
          </p:nvSpPr>
          <p:spPr>
            <a:xfrm>
              <a:off x="6163574" y="2906099"/>
              <a:ext cx="384593" cy="369332"/>
            </a:xfrm>
            <a:prstGeom prst="rect">
              <a:avLst/>
            </a:prstGeom>
            <a:solidFill>
              <a:srgbClr val="E1DFE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6FEF24-73C6-2947-BEB5-7048229E0113}"/>
                </a:ext>
              </a:extLst>
            </p:cNvPr>
            <p:cNvSpPr txBox="1"/>
            <p:nvPr/>
          </p:nvSpPr>
          <p:spPr>
            <a:xfrm>
              <a:off x="8085314" y="4186064"/>
              <a:ext cx="271463" cy="369332"/>
            </a:xfrm>
            <a:prstGeom prst="rect">
              <a:avLst/>
            </a:prstGeom>
            <a:solidFill>
              <a:srgbClr val="E1DFE3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B52412-CD16-934E-B81F-A6C677B612AD}"/>
                </a:ext>
              </a:extLst>
            </p:cNvPr>
            <p:cNvSpPr txBox="1"/>
            <p:nvPr/>
          </p:nvSpPr>
          <p:spPr>
            <a:xfrm>
              <a:off x="8085313" y="5560150"/>
              <a:ext cx="271463" cy="369332"/>
            </a:xfrm>
            <a:prstGeom prst="rect">
              <a:avLst/>
            </a:prstGeom>
            <a:solidFill>
              <a:srgbClr val="3EAAEC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F63D802-11FE-5A4B-9805-C2F2C8E7D56D}"/>
                </a:ext>
              </a:extLst>
            </p:cNvPr>
            <p:cNvSpPr txBox="1"/>
            <p:nvPr/>
          </p:nvSpPr>
          <p:spPr>
            <a:xfrm>
              <a:off x="6618119" y="5560150"/>
              <a:ext cx="424250" cy="369332"/>
            </a:xfrm>
            <a:prstGeom prst="rect">
              <a:avLst/>
            </a:prstGeom>
            <a:solidFill>
              <a:srgbClr val="3EAAE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9006ED1-DC16-9342-A179-020B9F03DA42}"/>
              </a:ext>
            </a:extLst>
          </p:cNvPr>
          <p:cNvSpPr txBox="1">
            <a:spLocks/>
          </p:cNvSpPr>
          <p:nvPr/>
        </p:nvSpPr>
        <p:spPr>
          <a:xfrm>
            <a:off x="3113688" y="6054178"/>
            <a:ext cx="7019315" cy="61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Matrix Estimation!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845F25-5EE6-7848-95AB-772B68F433DD}"/>
              </a:ext>
            </a:extLst>
          </p:cNvPr>
          <p:cNvSpPr txBox="1"/>
          <p:nvPr/>
        </p:nvSpPr>
        <p:spPr>
          <a:xfrm>
            <a:off x="8090540" y="3329939"/>
            <a:ext cx="372503" cy="461665"/>
          </a:xfrm>
          <a:prstGeom prst="rect">
            <a:avLst/>
          </a:prstGeom>
          <a:solidFill>
            <a:srgbClr val="E1DF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032057-0D71-E24C-878D-705ED72EFEA3}"/>
              </a:ext>
            </a:extLst>
          </p:cNvPr>
          <p:cNvSpPr txBox="1"/>
          <p:nvPr/>
        </p:nvSpPr>
        <p:spPr>
          <a:xfrm>
            <a:off x="6168403" y="2080752"/>
            <a:ext cx="372503" cy="461665"/>
          </a:xfrm>
          <a:prstGeom prst="rect">
            <a:avLst/>
          </a:prstGeom>
          <a:solidFill>
            <a:srgbClr val="E1DF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A76817-5AAC-8D43-A153-F7A6B8A36F76}"/>
              </a:ext>
            </a:extLst>
          </p:cNvPr>
          <p:cNvSpPr txBox="1"/>
          <p:nvPr/>
        </p:nvSpPr>
        <p:spPr>
          <a:xfrm>
            <a:off x="4224663" y="3342544"/>
            <a:ext cx="372503" cy="461665"/>
          </a:xfrm>
          <a:prstGeom prst="rect">
            <a:avLst/>
          </a:prstGeom>
          <a:solidFill>
            <a:srgbClr val="E1DF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27A312-4CD9-E843-9DF0-2D9B9E4E811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</a:blip>
          <a:stretch>
            <a:fillRect/>
          </a:stretch>
        </p:blipFill>
        <p:spPr>
          <a:xfrm>
            <a:off x="3661774" y="2084790"/>
            <a:ext cx="4809820" cy="263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2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9F4C-DCF3-B04D-80E2-4340366F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468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5FD6"/>
                </a:solidFill>
              </a:rPr>
              <a:t>Robust Synthetic Control (RSC) [Amjad-Shah-Shen 2017]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4E4E38-DD26-714D-B594-801FA620C15E}"/>
              </a:ext>
            </a:extLst>
          </p:cNvPr>
          <p:cNvCxnSpPr/>
          <p:nvPr/>
        </p:nvCxnSpPr>
        <p:spPr>
          <a:xfrm>
            <a:off x="838200" y="996594"/>
            <a:ext cx="10515600" cy="0"/>
          </a:xfrm>
          <a:prstGeom prst="line">
            <a:avLst/>
          </a:prstGeom>
          <a:ln w="38100">
            <a:solidFill>
              <a:srgbClr val="3EA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34909B2-AD25-8048-A6F3-4228AEF73C5E}"/>
              </a:ext>
            </a:extLst>
          </p:cNvPr>
          <p:cNvSpPr txBox="1">
            <a:spLocks/>
          </p:cNvSpPr>
          <p:nvPr/>
        </p:nvSpPr>
        <p:spPr>
          <a:xfrm>
            <a:off x="751701" y="2762165"/>
            <a:ext cx="10515600" cy="2143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Step 2: </a:t>
            </a:r>
            <a:r>
              <a:rPr lang="en-US" sz="2400" i="1" dirty="0"/>
              <a:t>Regression</a:t>
            </a: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	Target: </a:t>
            </a:r>
            <a:r>
              <a:rPr lang="en-US" sz="2400" b="1" dirty="0">
                <a:solidFill>
                  <a:srgbClr val="005FD6"/>
                </a:solidFill>
              </a:rPr>
              <a:t>blue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	Features: de-noised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grey</a:t>
            </a:r>
            <a:r>
              <a:rPr lang="en-US" sz="24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	Training data: </a:t>
            </a:r>
            <a:r>
              <a:rPr lang="en-US" sz="2400" b="1" dirty="0">
                <a:solidFill>
                  <a:schemeClr val="accent2"/>
                </a:solidFill>
              </a:rPr>
              <a:t>pre-intervention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F3B37FE-76BE-3C43-89CE-8F3C78B3EB83}"/>
              </a:ext>
            </a:extLst>
          </p:cNvPr>
          <p:cNvSpPr txBox="1">
            <a:spLocks/>
          </p:cNvSpPr>
          <p:nvPr/>
        </p:nvSpPr>
        <p:spPr>
          <a:xfrm>
            <a:off x="751701" y="1366623"/>
            <a:ext cx="10515600" cy="1133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Step 1: </a:t>
            </a:r>
            <a:r>
              <a:rPr lang="en-US" sz="2400" i="1" dirty="0"/>
              <a:t>De-noising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	Matrix estimation on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grey</a:t>
            </a:r>
            <a:r>
              <a:rPr lang="en-US" sz="2400" dirty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602F99-C67E-F749-8EBA-487166105B44}"/>
              </a:ext>
            </a:extLst>
          </p:cNvPr>
          <p:cNvSpPr txBox="1">
            <a:spLocks/>
          </p:cNvSpPr>
          <p:nvPr/>
        </p:nvSpPr>
        <p:spPr>
          <a:xfrm>
            <a:off x="751701" y="5004487"/>
            <a:ext cx="10515600" cy="2143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Step 3: </a:t>
            </a:r>
            <a:r>
              <a:rPr lang="en-US" sz="2400" i="1" dirty="0"/>
              <a:t>Prediction</a:t>
            </a: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	Estimate </a:t>
            </a:r>
            <a:r>
              <a:rPr lang="en-US" sz="2400" b="1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 using de-noised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	</a:t>
            </a:r>
            <a:r>
              <a:rPr lang="en-US" sz="2400" b="1" dirty="0">
                <a:solidFill>
                  <a:schemeClr val="accent6"/>
                </a:solidFill>
              </a:rPr>
              <a:t>post-intervention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grey</a:t>
            </a:r>
            <a:r>
              <a:rPr lang="en-US" sz="24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4ACDDF-414A-A842-864A-C0BA2A696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714" y="1917666"/>
            <a:ext cx="5257800" cy="33698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79603D-FC34-B245-BFAB-E4D9207F15F0}"/>
              </a:ext>
            </a:extLst>
          </p:cNvPr>
          <p:cNvSpPr txBox="1"/>
          <p:nvPr/>
        </p:nvSpPr>
        <p:spPr>
          <a:xfrm>
            <a:off x="6685006" y="5328483"/>
            <a:ext cx="21253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2"/>
                </a:solidFill>
              </a:rPr>
              <a:t>Pre-intervention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BE68B3-EC25-A74B-9CEC-241E95072D46}"/>
              </a:ext>
            </a:extLst>
          </p:cNvPr>
          <p:cNvSpPr txBox="1"/>
          <p:nvPr/>
        </p:nvSpPr>
        <p:spPr>
          <a:xfrm>
            <a:off x="9232559" y="5328483"/>
            <a:ext cx="22324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6"/>
                </a:solidFill>
              </a:rPr>
              <a:t>Post-intervention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0A6408-AEC9-F84C-A23B-17937C5A1764}"/>
              </a:ext>
            </a:extLst>
          </p:cNvPr>
          <p:cNvSpPr/>
          <p:nvPr/>
        </p:nvSpPr>
        <p:spPr>
          <a:xfrm>
            <a:off x="6033311" y="1816315"/>
            <a:ext cx="5417413" cy="2923564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653C79-7A23-2F42-8B7C-0ED9D0032A62}"/>
              </a:ext>
            </a:extLst>
          </p:cNvPr>
          <p:cNvSpPr txBox="1"/>
          <p:nvPr/>
        </p:nvSpPr>
        <p:spPr>
          <a:xfrm>
            <a:off x="6966825" y="3442584"/>
            <a:ext cx="271463" cy="369332"/>
          </a:xfrm>
          <a:prstGeom prst="rect">
            <a:avLst/>
          </a:prstGeom>
          <a:solidFill>
            <a:srgbClr val="E1DFE3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D8A7B6-04CE-D244-95BB-5993C0D2516D}"/>
              </a:ext>
            </a:extLst>
          </p:cNvPr>
          <p:cNvSpPr txBox="1"/>
          <p:nvPr/>
        </p:nvSpPr>
        <p:spPr>
          <a:xfrm>
            <a:off x="8810368" y="2130623"/>
            <a:ext cx="384593" cy="369332"/>
          </a:xfrm>
          <a:prstGeom prst="rect">
            <a:avLst/>
          </a:prstGeom>
          <a:solidFill>
            <a:srgbClr val="E1DF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9DF3C3-3503-544E-9A6C-FB8F27BE6B0F}"/>
              </a:ext>
            </a:extLst>
          </p:cNvPr>
          <p:cNvSpPr txBox="1"/>
          <p:nvPr/>
        </p:nvSpPr>
        <p:spPr>
          <a:xfrm>
            <a:off x="6954698" y="3423567"/>
            <a:ext cx="271463" cy="369332"/>
          </a:xfrm>
          <a:prstGeom prst="rect">
            <a:avLst/>
          </a:prstGeom>
          <a:solidFill>
            <a:srgbClr val="E1DFE3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960FA5-A9CE-ED4A-AF66-B03A368BA624}"/>
              </a:ext>
            </a:extLst>
          </p:cNvPr>
          <p:cNvSpPr txBox="1"/>
          <p:nvPr/>
        </p:nvSpPr>
        <p:spPr>
          <a:xfrm>
            <a:off x="8795533" y="2143204"/>
            <a:ext cx="384593" cy="369332"/>
          </a:xfrm>
          <a:prstGeom prst="rect">
            <a:avLst/>
          </a:prstGeom>
          <a:solidFill>
            <a:srgbClr val="E1DF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E6A18A-9629-9947-8478-2072AD601560}"/>
              </a:ext>
            </a:extLst>
          </p:cNvPr>
          <p:cNvSpPr txBox="1"/>
          <p:nvPr/>
        </p:nvSpPr>
        <p:spPr>
          <a:xfrm>
            <a:off x="10659652" y="3417931"/>
            <a:ext cx="384593" cy="369332"/>
          </a:xfrm>
          <a:prstGeom prst="rect">
            <a:avLst/>
          </a:prstGeom>
          <a:solidFill>
            <a:srgbClr val="E1DF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F7DA97-4B2B-554C-B03F-710769691D7D}"/>
              </a:ext>
            </a:extLst>
          </p:cNvPr>
          <p:cNvSpPr txBox="1"/>
          <p:nvPr/>
        </p:nvSpPr>
        <p:spPr>
          <a:xfrm>
            <a:off x="10660807" y="3397370"/>
            <a:ext cx="384593" cy="369332"/>
          </a:xfrm>
          <a:prstGeom prst="rect">
            <a:avLst/>
          </a:prstGeom>
          <a:solidFill>
            <a:srgbClr val="E1DF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98C064-428C-D140-8BF0-6B654C07DFCE}"/>
              </a:ext>
            </a:extLst>
          </p:cNvPr>
          <p:cNvSpPr txBox="1"/>
          <p:nvPr/>
        </p:nvSpPr>
        <p:spPr>
          <a:xfrm>
            <a:off x="9421131" y="4781581"/>
            <a:ext cx="180072" cy="369332"/>
          </a:xfrm>
          <a:prstGeom prst="rect">
            <a:avLst/>
          </a:prstGeom>
          <a:solidFill>
            <a:srgbClr val="3EAA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382FD3-A77A-3346-B32D-3BC2FA890812}"/>
              </a:ext>
            </a:extLst>
          </p:cNvPr>
          <p:cNvSpPr txBox="1"/>
          <p:nvPr/>
        </p:nvSpPr>
        <p:spPr>
          <a:xfrm>
            <a:off x="10761912" y="4777438"/>
            <a:ext cx="180072" cy="369332"/>
          </a:xfrm>
          <a:prstGeom prst="rect">
            <a:avLst/>
          </a:prstGeom>
          <a:solidFill>
            <a:srgbClr val="3EAA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1B05EA-9EF7-3B45-B1D9-9A09C5D4A798}"/>
              </a:ext>
            </a:extLst>
          </p:cNvPr>
          <p:cNvSpPr txBox="1"/>
          <p:nvPr/>
        </p:nvSpPr>
        <p:spPr>
          <a:xfrm>
            <a:off x="8915742" y="4777438"/>
            <a:ext cx="180072" cy="369332"/>
          </a:xfrm>
          <a:prstGeom prst="rect">
            <a:avLst/>
          </a:prstGeom>
          <a:solidFill>
            <a:srgbClr val="3EAA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6A51FB-D010-5148-8326-6DAD5A7BA6D3}"/>
              </a:ext>
            </a:extLst>
          </p:cNvPr>
          <p:cNvSpPr txBox="1"/>
          <p:nvPr/>
        </p:nvSpPr>
        <p:spPr>
          <a:xfrm>
            <a:off x="7040308" y="4774493"/>
            <a:ext cx="180072" cy="369332"/>
          </a:xfrm>
          <a:prstGeom prst="rect">
            <a:avLst/>
          </a:prstGeom>
          <a:solidFill>
            <a:srgbClr val="3EAA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2BE22A-BB1A-9841-9CE2-8A1B55AE1A66}"/>
              </a:ext>
            </a:extLst>
          </p:cNvPr>
          <p:cNvSpPr txBox="1"/>
          <p:nvPr/>
        </p:nvSpPr>
        <p:spPr>
          <a:xfrm>
            <a:off x="6539386" y="4774493"/>
            <a:ext cx="180072" cy="369332"/>
          </a:xfrm>
          <a:prstGeom prst="rect">
            <a:avLst/>
          </a:prstGeom>
          <a:solidFill>
            <a:srgbClr val="3EAA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57037B-E579-D741-A4AC-87821320B1B3}"/>
              </a:ext>
            </a:extLst>
          </p:cNvPr>
          <p:cNvSpPr txBox="1"/>
          <p:nvPr/>
        </p:nvSpPr>
        <p:spPr>
          <a:xfrm>
            <a:off x="9416664" y="4773602"/>
            <a:ext cx="180072" cy="369332"/>
          </a:xfrm>
          <a:prstGeom prst="rect">
            <a:avLst/>
          </a:prstGeom>
          <a:solidFill>
            <a:srgbClr val="3EAA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86FBD91-E1D7-4E45-AE9E-287E1A157CC7}"/>
              </a:ext>
            </a:extLst>
          </p:cNvPr>
          <p:cNvSpPr txBox="1"/>
          <p:nvPr/>
        </p:nvSpPr>
        <p:spPr>
          <a:xfrm>
            <a:off x="10757445" y="4781828"/>
            <a:ext cx="180072" cy="369332"/>
          </a:xfrm>
          <a:prstGeom prst="rect">
            <a:avLst/>
          </a:prstGeom>
          <a:solidFill>
            <a:srgbClr val="3EAA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49EC1C-019E-5B4D-97BC-9A00C11E29AE}"/>
              </a:ext>
            </a:extLst>
          </p:cNvPr>
          <p:cNvSpPr txBox="1"/>
          <p:nvPr/>
        </p:nvSpPr>
        <p:spPr>
          <a:xfrm>
            <a:off x="6493690" y="2130623"/>
            <a:ext cx="271463" cy="369332"/>
          </a:xfrm>
          <a:prstGeom prst="rect">
            <a:avLst/>
          </a:prstGeom>
          <a:solidFill>
            <a:srgbClr val="E1DFE3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DA423ED-D81E-4F4A-B620-8D15090E16D7}"/>
              </a:ext>
            </a:extLst>
          </p:cNvPr>
          <p:cNvSpPr txBox="1"/>
          <p:nvPr/>
        </p:nvSpPr>
        <p:spPr>
          <a:xfrm>
            <a:off x="8853905" y="3417931"/>
            <a:ext cx="271463" cy="369332"/>
          </a:xfrm>
          <a:prstGeom prst="rect">
            <a:avLst/>
          </a:prstGeom>
          <a:solidFill>
            <a:srgbClr val="E1DFE3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3B8E9E-4180-B749-B53F-91925B3AD40C}"/>
              </a:ext>
            </a:extLst>
          </p:cNvPr>
          <p:cNvSpPr txBox="1"/>
          <p:nvPr/>
        </p:nvSpPr>
        <p:spPr>
          <a:xfrm>
            <a:off x="10723545" y="2140904"/>
            <a:ext cx="271463" cy="369332"/>
          </a:xfrm>
          <a:prstGeom prst="rect">
            <a:avLst/>
          </a:prstGeom>
          <a:solidFill>
            <a:srgbClr val="E1DFE3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1957E22-9064-5B40-821D-43C58E2492C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6172308" y="1966127"/>
            <a:ext cx="5142165" cy="2732798"/>
          </a:xfrm>
          <a:prstGeom prst="rect">
            <a:avLst/>
          </a:prstGeom>
        </p:spPr>
      </p:pic>
      <p:sp>
        <p:nvSpPr>
          <p:cNvPr id="17" name="Bent Arrow 16">
            <a:extLst>
              <a:ext uri="{FF2B5EF4-FFF2-40B4-BE49-F238E27FC236}">
                <a16:creationId xmlns:a16="http://schemas.microsoft.com/office/drawing/2014/main" id="{35B8CEF7-2DA3-A04F-B87E-009334152704}"/>
              </a:ext>
            </a:extLst>
          </p:cNvPr>
          <p:cNvSpPr/>
          <p:nvPr/>
        </p:nvSpPr>
        <p:spPr>
          <a:xfrm rot="20297638">
            <a:off x="5799289" y="3681199"/>
            <a:ext cx="642848" cy="1136020"/>
          </a:xfrm>
          <a:prstGeom prst="bentArrow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ent Arrow 17">
            <a:extLst>
              <a:ext uri="{FF2B5EF4-FFF2-40B4-BE49-F238E27FC236}">
                <a16:creationId xmlns:a16="http://schemas.microsoft.com/office/drawing/2014/main" id="{910A2733-3DAB-DD4E-93F5-18E9C4BB953D}"/>
              </a:ext>
            </a:extLst>
          </p:cNvPr>
          <p:cNvSpPr/>
          <p:nvPr/>
        </p:nvSpPr>
        <p:spPr>
          <a:xfrm rot="9179048">
            <a:off x="11037829" y="3783666"/>
            <a:ext cx="631941" cy="1158961"/>
          </a:xfrm>
          <a:prstGeom prst="bentArrow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7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9" grpId="0" animBg="1"/>
      <p:bldP spid="23" grpId="0" animBg="1"/>
      <p:bldP spid="24" grpId="0" animBg="1"/>
      <p:bldP spid="26" grpId="0" animBg="1"/>
      <p:bldP spid="32" grpId="0" animBg="1"/>
      <p:bldP spid="33" grpId="0" animBg="1"/>
      <p:bldP spid="34" grpId="1" animBg="1"/>
      <p:bldP spid="35" grpId="1" animBg="1"/>
      <p:bldP spid="36" grpId="1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9F4C-DCF3-B04D-80E2-4340366F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468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5FD6"/>
                </a:solidFill>
              </a:rPr>
              <a:t>Impact of De-noising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4E4E38-DD26-714D-B594-801FA620C15E}"/>
              </a:ext>
            </a:extLst>
          </p:cNvPr>
          <p:cNvCxnSpPr/>
          <p:nvPr/>
        </p:nvCxnSpPr>
        <p:spPr>
          <a:xfrm>
            <a:off x="838200" y="996594"/>
            <a:ext cx="10515600" cy="0"/>
          </a:xfrm>
          <a:prstGeom prst="line">
            <a:avLst/>
          </a:prstGeom>
          <a:ln w="38100">
            <a:solidFill>
              <a:srgbClr val="3EA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89EAB28-103B-5E43-94EC-19B640851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948" y="2161142"/>
            <a:ext cx="5472103" cy="40197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27954A-FF9C-4C4C-A745-6E11C95A1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948" y="2161142"/>
            <a:ext cx="5672138" cy="405811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AE3373-9FD4-794E-8EEC-FBCEAF2B4C5B}"/>
              </a:ext>
            </a:extLst>
          </p:cNvPr>
          <p:cNvSpPr txBox="1"/>
          <p:nvPr/>
        </p:nvSpPr>
        <p:spPr>
          <a:xfrm>
            <a:off x="5100250" y="1348035"/>
            <a:ext cx="1991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No de-noising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0D8596-F3F5-C048-A9B0-57648D2F6958}"/>
              </a:ext>
            </a:extLst>
          </p:cNvPr>
          <p:cNvSpPr txBox="1"/>
          <p:nvPr/>
        </p:nvSpPr>
        <p:spPr>
          <a:xfrm>
            <a:off x="4845473" y="1397229"/>
            <a:ext cx="27010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With de-noising</a:t>
            </a:r>
          </a:p>
        </p:txBody>
      </p:sp>
    </p:spTree>
    <p:extLst>
      <p:ext uri="{BB962C8B-B14F-4D97-AF65-F5344CB8AC3E}">
        <p14:creationId xmlns:p14="http://schemas.microsoft.com/office/powerpoint/2010/main" val="326591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9F4C-DCF3-B04D-80E2-4340366F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468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5FD6"/>
                </a:solidFill>
              </a:rPr>
              <a:t>RSC for “Forecasting”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4E4E38-DD26-714D-B594-801FA620C15E}"/>
              </a:ext>
            </a:extLst>
          </p:cNvPr>
          <p:cNvCxnSpPr/>
          <p:nvPr/>
        </p:nvCxnSpPr>
        <p:spPr>
          <a:xfrm>
            <a:off x="838200" y="996594"/>
            <a:ext cx="10515600" cy="0"/>
          </a:xfrm>
          <a:prstGeom prst="line">
            <a:avLst/>
          </a:prstGeom>
          <a:ln w="38100">
            <a:solidFill>
              <a:srgbClr val="3EA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E78429D-C0B8-F449-898E-2950B2642B48}"/>
              </a:ext>
            </a:extLst>
          </p:cNvPr>
          <p:cNvSpPr txBox="1">
            <a:spLocks/>
          </p:cNvSpPr>
          <p:nvPr/>
        </p:nvSpPr>
        <p:spPr>
          <a:xfrm>
            <a:off x="838200" y="1382595"/>
            <a:ext cx="10515600" cy="49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If no intervention, then predicting factual!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15B5D2-A6E6-E943-A0F7-6E2D9A450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727" y="2018818"/>
            <a:ext cx="5945318" cy="4108806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C7D970-DF5B-A041-8E08-C40805FEE703}"/>
              </a:ext>
            </a:extLst>
          </p:cNvPr>
          <p:cNvSpPr/>
          <p:nvPr/>
        </p:nvSpPr>
        <p:spPr>
          <a:xfrm>
            <a:off x="6724889" y="5359078"/>
            <a:ext cx="312517" cy="27779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07A26E9-05AA-534C-9E4A-C8D4A63989E7}"/>
              </a:ext>
            </a:extLst>
          </p:cNvPr>
          <p:cNvSpPr/>
          <p:nvPr/>
        </p:nvSpPr>
        <p:spPr>
          <a:xfrm>
            <a:off x="6724889" y="2708476"/>
            <a:ext cx="312517" cy="2511706"/>
          </a:xfrm>
          <a:prstGeom prst="round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6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9F4C-DCF3-B04D-80E2-4340366F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468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5FD6"/>
                </a:solidFill>
              </a:rPr>
              <a:t>RSC for “Forecasting” / Placebo Study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4E4E38-DD26-714D-B594-801FA620C15E}"/>
              </a:ext>
            </a:extLst>
          </p:cNvPr>
          <p:cNvCxnSpPr/>
          <p:nvPr/>
        </p:nvCxnSpPr>
        <p:spPr>
          <a:xfrm>
            <a:off x="838200" y="996594"/>
            <a:ext cx="10515600" cy="0"/>
          </a:xfrm>
          <a:prstGeom prst="line">
            <a:avLst/>
          </a:prstGeom>
          <a:ln w="38100">
            <a:solidFill>
              <a:srgbClr val="3EA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FF9F881-1590-AD41-B736-29D4ED1C9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984" y="2479876"/>
            <a:ext cx="3699263" cy="2598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E0263D-03D6-B94B-9A34-B6DBABCCD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4241" y="2479880"/>
            <a:ext cx="3699257" cy="25987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B124DA-F416-BF41-AF0A-E1A381AA6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499" y="2496468"/>
            <a:ext cx="3699257" cy="2598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A190FC6E-E5DE-1945-A70D-6632C7F4CF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490189"/>
                <a:ext cx="10515600" cy="6104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No intervention  →  </a:t>
                </a:r>
                <a:r>
                  <a:rPr lang="en-US" dirty="0">
                    <a:solidFill>
                      <a:srgbClr val="005FD6"/>
                    </a:solidFill>
                  </a:rPr>
                  <a:t>counterfactual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 observed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A190FC6E-E5DE-1945-A70D-6632C7F4C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90189"/>
                <a:ext cx="10515600" cy="610455"/>
              </a:xfrm>
              <a:prstGeom prst="rect">
                <a:avLst/>
              </a:prstGeom>
              <a:blipFill>
                <a:blip r:embed="rId6"/>
                <a:stretch>
                  <a:fillRect l="-1086" t="-16327"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E1B170-8FE5-9949-B44E-541B1ECB1E95}"/>
              </a:ext>
            </a:extLst>
          </p:cNvPr>
          <p:cNvSpPr txBox="1">
            <a:spLocks/>
          </p:cNvSpPr>
          <p:nvPr/>
        </p:nvSpPr>
        <p:spPr>
          <a:xfrm>
            <a:off x="838200" y="5487052"/>
            <a:ext cx="10515600" cy="610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Estimating mean effect  →  Smooth </a:t>
            </a:r>
            <a:r>
              <a:rPr lang="en-US" dirty="0">
                <a:solidFill>
                  <a:srgbClr val="005FD6"/>
                </a:solidFill>
              </a:rPr>
              <a:t>counterfactual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64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9F4C-DCF3-B04D-80E2-4340366F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468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5FD6"/>
                </a:solidFill>
              </a:rPr>
              <a:t>Example: Walmart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4E4E38-DD26-714D-B594-801FA620C15E}"/>
              </a:ext>
            </a:extLst>
          </p:cNvPr>
          <p:cNvCxnSpPr/>
          <p:nvPr/>
        </p:nvCxnSpPr>
        <p:spPr>
          <a:xfrm>
            <a:off x="838200" y="996594"/>
            <a:ext cx="10515600" cy="0"/>
          </a:xfrm>
          <a:prstGeom prst="line">
            <a:avLst/>
          </a:prstGeom>
          <a:ln w="38100">
            <a:solidFill>
              <a:srgbClr val="3EA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1DA489-9050-E447-A119-8E995DA13688}"/>
              </a:ext>
            </a:extLst>
          </p:cNvPr>
          <p:cNvSpPr txBox="1">
            <a:spLocks/>
          </p:cNvSpPr>
          <p:nvPr/>
        </p:nvSpPr>
        <p:spPr>
          <a:xfrm>
            <a:off x="838200" y="1370993"/>
            <a:ext cx="10515600" cy="1133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Predicting weekly sales at Walmart [Kaggle]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9E0A8A-36B2-C042-8B0D-803A8FD5C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16" y="2412234"/>
            <a:ext cx="7781606" cy="326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9F4C-DCF3-B04D-80E2-4340366F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468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5FD6"/>
                </a:solidFill>
              </a:rPr>
              <a:t>Example: Walmart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4E4E38-DD26-714D-B594-801FA620C15E}"/>
              </a:ext>
            </a:extLst>
          </p:cNvPr>
          <p:cNvCxnSpPr/>
          <p:nvPr/>
        </p:nvCxnSpPr>
        <p:spPr>
          <a:xfrm>
            <a:off x="838200" y="996594"/>
            <a:ext cx="10515600" cy="0"/>
          </a:xfrm>
          <a:prstGeom prst="line">
            <a:avLst/>
          </a:prstGeom>
          <a:ln w="38100">
            <a:solidFill>
              <a:srgbClr val="3EA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1DA489-9050-E447-A119-8E995DA13688}"/>
              </a:ext>
            </a:extLst>
          </p:cNvPr>
          <p:cNvSpPr txBox="1">
            <a:spLocks/>
          </p:cNvSpPr>
          <p:nvPr/>
        </p:nvSpPr>
        <p:spPr>
          <a:xfrm>
            <a:off x="838200" y="5495467"/>
            <a:ext cx="10515600" cy="1133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If pre-intervention is limited, then performance suffers…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7C11BA-E8A1-B744-A7F7-5A504FDA9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60" y="2032968"/>
            <a:ext cx="10192680" cy="31624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C331259-FEA6-4B46-BFDD-81911156DA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237313"/>
                <a:ext cx="10515600" cy="6104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/>
                  <a:t>Recall: No intervention  →  </a:t>
                </a:r>
                <a:r>
                  <a:rPr lang="en-US" sz="2400" dirty="0">
                    <a:solidFill>
                      <a:srgbClr val="005FD6"/>
                    </a:solidFill>
                  </a:rPr>
                  <a:t>counterfactual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400" dirty="0"/>
                  <a:t>  observed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C331259-FEA6-4B46-BFDD-81911156D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37313"/>
                <a:ext cx="10515600" cy="610455"/>
              </a:xfrm>
              <a:prstGeom prst="rect">
                <a:avLst/>
              </a:prstGeom>
              <a:blipFill>
                <a:blip r:embed="rId4"/>
                <a:stretch>
                  <a:fillRect l="-844" t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FF3BD69-3A79-7E4B-A9DE-32421E979410}"/>
              </a:ext>
            </a:extLst>
          </p:cNvPr>
          <p:cNvSpPr txBox="1"/>
          <p:nvPr/>
        </p:nvSpPr>
        <p:spPr>
          <a:xfrm>
            <a:off x="38961" y="5195429"/>
            <a:ext cx="1921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Negative values…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79548F-2C01-5140-8F12-93C94CEDE98D}"/>
              </a:ext>
            </a:extLst>
          </p:cNvPr>
          <p:cNvCxnSpPr>
            <a:cxnSpLocks/>
          </p:cNvCxnSpPr>
          <p:nvPr/>
        </p:nvCxnSpPr>
        <p:spPr>
          <a:xfrm flipV="1">
            <a:off x="999660" y="3660498"/>
            <a:ext cx="2576917" cy="15812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29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9F4C-DCF3-B04D-80E2-4340366F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468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5FD6"/>
                </a:solidFill>
              </a:rPr>
              <a:t>Challenges of Limited Data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DA3A9B-A8CC-0444-96E6-A3DA4E5BF9B8}"/>
              </a:ext>
            </a:extLst>
          </p:cNvPr>
          <p:cNvSpPr txBox="1">
            <a:spLocks/>
          </p:cNvSpPr>
          <p:nvPr/>
        </p:nvSpPr>
        <p:spPr>
          <a:xfrm>
            <a:off x="838200" y="2601526"/>
            <a:ext cx="10515600" cy="46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Algorithmic remedy: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4E4E38-DD26-714D-B594-801FA620C15E}"/>
              </a:ext>
            </a:extLst>
          </p:cNvPr>
          <p:cNvCxnSpPr/>
          <p:nvPr/>
        </p:nvCxnSpPr>
        <p:spPr>
          <a:xfrm>
            <a:off x="838200" y="996594"/>
            <a:ext cx="10515600" cy="0"/>
          </a:xfrm>
          <a:prstGeom prst="line">
            <a:avLst/>
          </a:prstGeom>
          <a:ln w="38100">
            <a:solidFill>
              <a:srgbClr val="3EA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1DA489-9050-E447-A119-8E995DA13688}"/>
              </a:ext>
            </a:extLst>
          </p:cNvPr>
          <p:cNvSpPr txBox="1">
            <a:spLocks/>
          </p:cNvSpPr>
          <p:nvPr/>
        </p:nvSpPr>
        <p:spPr>
          <a:xfrm>
            <a:off x="838200" y="1712611"/>
            <a:ext cx="10515600" cy="734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Unable to extrapolate well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41EF10-E16C-3F4C-B3D2-DE0EF9183A9D}"/>
              </a:ext>
            </a:extLst>
          </p:cNvPr>
          <p:cNvSpPr txBox="1">
            <a:spLocks/>
          </p:cNvSpPr>
          <p:nvPr/>
        </p:nvSpPr>
        <p:spPr>
          <a:xfrm>
            <a:off x="838200" y="3151408"/>
            <a:ext cx="10515600" cy="8361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Regularization – can only help so much…  </a:t>
            </a: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E167105-70C8-E24C-ADBC-0331E8072C8E}"/>
              </a:ext>
            </a:extLst>
          </p:cNvPr>
          <p:cNvSpPr txBox="1">
            <a:spLocks/>
          </p:cNvSpPr>
          <p:nvPr/>
        </p:nvSpPr>
        <p:spPr>
          <a:xfrm>
            <a:off x="838200" y="4114855"/>
            <a:ext cx="10515600" cy="46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Data remedy: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37AA01-846A-B248-8EB0-088F785F4056}"/>
              </a:ext>
            </a:extLst>
          </p:cNvPr>
          <p:cNvSpPr txBox="1">
            <a:spLocks/>
          </p:cNvSpPr>
          <p:nvPr/>
        </p:nvSpPr>
        <p:spPr>
          <a:xfrm>
            <a:off x="838200" y="4705111"/>
            <a:ext cx="10515600" cy="1559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Use auxiliary information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e.g., median household income for crime-rate control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e.g., sales of other products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14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09F416-C212-EF4A-A8AE-D25E8BE9B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341" y="1628062"/>
            <a:ext cx="6228628" cy="2992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5A9F4C-DCF3-B04D-80E2-4340366F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4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b="1" dirty="0">
                <a:solidFill>
                  <a:srgbClr val="005FD6"/>
                </a:solidFill>
              </a:rPr>
              <a:t>Multi-dimensional Robust Synthetic Control [Amjad-</a:t>
            </a:r>
            <a:r>
              <a:rPr lang="en-US" sz="3000" b="1" dirty="0" err="1">
                <a:solidFill>
                  <a:srgbClr val="005FD6"/>
                </a:solidFill>
              </a:rPr>
              <a:t>Misra</a:t>
            </a:r>
            <a:r>
              <a:rPr lang="en-US" sz="3000" b="1" dirty="0">
                <a:solidFill>
                  <a:srgbClr val="005FD6"/>
                </a:solidFill>
              </a:rPr>
              <a:t>-Shah-Shen 19]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4E4E38-DD26-714D-B594-801FA620C15E}"/>
              </a:ext>
            </a:extLst>
          </p:cNvPr>
          <p:cNvCxnSpPr/>
          <p:nvPr/>
        </p:nvCxnSpPr>
        <p:spPr>
          <a:xfrm>
            <a:off x="838200" y="996594"/>
            <a:ext cx="10515600" cy="0"/>
          </a:xfrm>
          <a:prstGeom prst="line">
            <a:avLst/>
          </a:prstGeom>
          <a:ln w="38100">
            <a:solidFill>
              <a:srgbClr val="3EA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1DA489-9050-E447-A119-8E995DA13688}"/>
              </a:ext>
            </a:extLst>
          </p:cNvPr>
          <p:cNvSpPr txBox="1">
            <a:spLocks/>
          </p:cNvSpPr>
          <p:nvPr/>
        </p:nvSpPr>
        <p:spPr>
          <a:xfrm>
            <a:off x="838200" y="5711192"/>
            <a:ext cx="10515600" cy="47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Fix: use auxiliary metrics to identify donors for primary metric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7EB38E-8E4F-104A-BAD3-3D445D1BC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2687" y="2718412"/>
            <a:ext cx="5544999" cy="246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9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9F4C-DCF3-B04D-80E2-4340366F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4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b="1" dirty="0">
                <a:solidFill>
                  <a:srgbClr val="005FD6"/>
                </a:solidFill>
              </a:rPr>
              <a:t>Multi-dimensional Robust Synthetic Control [Amjad-</a:t>
            </a:r>
            <a:r>
              <a:rPr lang="en-US" sz="3000" b="1" dirty="0" err="1">
                <a:solidFill>
                  <a:srgbClr val="005FD6"/>
                </a:solidFill>
              </a:rPr>
              <a:t>Misra</a:t>
            </a:r>
            <a:r>
              <a:rPr lang="en-US" sz="3000" b="1" dirty="0">
                <a:solidFill>
                  <a:srgbClr val="005FD6"/>
                </a:solidFill>
              </a:rPr>
              <a:t>-Shah-Shen 19]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4E4E38-DD26-714D-B594-801FA620C15E}"/>
              </a:ext>
            </a:extLst>
          </p:cNvPr>
          <p:cNvCxnSpPr/>
          <p:nvPr/>
        </p:nvCxnSpPr>
        <p:spPr>
          <a:xfrm>
            <a:off x="838200" y="996594"/>
            <a:ext cx="10515600" cy="0"/>
          </a:xfrm>
          <a:prstGeom prst="line">
            <a:avLst/>
          </a:prstGeom>
          <a:ln w="38100">
            <a:solidFill>
              <a:srgbClr val="3EA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88E2FC7-3F4F-C148-A50E-35DB8468CF62}"/>
              </a:ext>
            </a:extLst>
          </p:cNvPr>
          <p:cNvGrpSpPr/>
          <p:nvPr/>
        </p:nvGrpSpPr>
        <p:grpSpPr>
          <a:xfrm>
            <a:off x="1701659" y="1743158"/>
            <a:ext cx="3314704" cy="3293125"/>
            <a:chOff x="1814511" y="1460120"/>
            <a:chExt cx="4057650" cy="336905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7570187-DDB8-2A43-82A3-8BCD7AD93163}"/>
                </a:ext>
              </a:extLst>
            </p:cNvPr>
            <p:cNvSpPr/>
            <p:nvPr/>
          </p:nvSpPr>
          <p:spPr>
            <a:xfrm>
              <a:off x="1814511" y="1460120"/>
              <a:ext cx="4057650" cy="336905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5741881-80A3-AC42-BFD2-4EC2A705769C}"/>
                </a:ext>
              </a:extLst>
            </p:cNvPr>
            <p:cNvSpPr/>
            <p:nvPr/>
          </p:nvSpPr>
          <p:spPr>
            <a:xfrm>
              <a:off x="1871663" y="1502984"/>
              <a:ext cx="3957637" cy="2771775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2B303C8-24DE-CA46-BE48-170B828B03D6}"/>
                </a:ext>
              </a:extLst>
            </p:cNvPr>
            <p:cNvSpPr/>
            <p:nvPr/>
          </p:nvSpPr>
          <p:spPr>
            <a:xfrm>
              <a:off x="1871663" y="4309660"/>
              <a:ext cx="3957636" cy="457200"/>
            </a:xfrm>
            <a:prstGeom prst="rect">
              <a:avLst/>
            </a:prstGeom>
            <a:solidFill>
              <a:srgbClr val="3EAA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E707E81-3A67-5C46-B162-9F03FDF0177A}"/>
              </a:ext>
            </a:extLst>
          </p:cNvPr>
          <p:cNvGrpSpPr/>
          <p:nvPr/>
        </p:nvGrpSpPr>
        <p:grpSpPr>
          <a:xfrm>
            <a:off x="2471897" y="2264778"/>
            <a:ext cx="3314704" cy="3293125"/>
            <a:chOff x="1814511" y="1460120"/>
            <a:chExt cx="4057650" cy="336905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2061093-5AAE-F84F-86C5-1DB3E2CABC65}"/>
                </a:ext>
              </a:extLst>
            </p:cNvPr>
            <p:cNvSpPr/>
            <p:nvPr/>
          </p:nvSpPr>
          <p:spPr>
            <a:xfrm>
              <a:off x="1814511" y="1460120"/>
              <a:ext cx="4057650" cy="336905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26E59F3-65D7-7C45-A517-AAFFDE2EA8B8}"/>
                </a:ext>
              </a:extLst>
            </p:cNvPr>
            <p:cNvSpPr/>
            <p:nvPr/>
          </p:nvSpPr>
          <p:spPr>
            <a:xfrm>
              <a:off x="1871663" y="1502984"/>
              <a:ext cx="3957637" cy="27717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F49F4F4-B6AD-2F4C-A705-E51CD9234DDC}"/>
                </a:ext>
              </a:extLst>
            </p:cNvPr>
            <p:cNvSpPr/>
            <p:nvPr/>
          </p:nvSpPr>
          <p:spPr>
            <a:xfrm>
              <a:off x="1871663" y="4309660"/>
              <a:ext cx="3957636" cy="457200"/>
            </a:xfrm>
            <a:prstGeom prst="rect">
              <a:avLst/>
            </a:prstGeom>
            <a:solidFill>
              <a:srgbClr val="3EAA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044D45F-D0C3-B04D-B5C4-11B229A4A6C2}"/>
              </a:ext>
            </a:extLst>
          </p:cNvPr>
          <p:cNvGrpSpPr/>
          <p:nvPr/>
        </p:nvGrpSpPr>
        <p:grpSpPr>
          <a:xfrm>
            <a:off x="3242135" y="2786398"/>
            <a:ext cx="3314704" cy="3293125"/>
            <a:chOff x="1814511" y="1460120"/>
            <a:chExt cx="4057650" cy="336905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A07372F-391B-4F42-AEC2-40ADD8868388}"/>
                </a:ext>
              </a:extLst>
            </p:cNvPr>
            <p:cNvSpPr/>
            <p:nvPr/>
          </p:nvSpPr>
          <p:spPr>
            <a:xfrm>
              <a:off x="1814511" y="1460120"/>
              <a:ext cx="4057650" cy="336905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3E0D5F4-71AB-AA41-8EC5-DD41F8E8B090}"/>
                </a:ext>
              </a:extLst>
            </p:cNvPr>
            <p:cNvSpPr/>
            <p:nvPr/>
          </p:nvSpPr>
          <p:spPr>
            <a:xfrm>
              <a:off x="1871663" y="1502984"/>
              <a:ext cx="3957637" cy="27717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B32DD84-E3DB-8B4F-9CDB-7C9F6A4E5739}"/>
                </a:ext>
              </a:extLst>
            </p:cNvPr>
            <p:cNvSpPr/>
            <p:nvPr/>
          </p:nvSpPr>
          <p:spPr>
            <a:xfrm>
              <a:off x="1871663" y="4309660"/>
              <a:ext cx="3957636" cy="457200"/>
            </a:xfrm>
            <a:prstGeom prst="rect">
              <a:avLst/>
            </a:prstGeom>
            <a:solidFill>
              <a:srgbClr val="3EAA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802D34D5-3A38-6942-9AB8-2947D6AB2D39}"/>
              </a:ext>
            </a:extLst>
          </p:cNvPr>
          <p:cNvSpPr txBox="1">
            <a:spLocks/>
          </p:cNvSpPr>
          <p:nvPr/>
        </p:nvSpPr>
        <p:spPr>
          <a:xfrm>
            <a:off x="838200" y="1261609"/>
            <a:ext cx="10515600" cy="506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Step 0: Concatenate along donor dimension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60095A6A-FC27-334C-B8BB-9EB640D1962C}"/>
              </a:ext>
            </a:extLst>
          </p:cNvPr>
          <p:cNvSpPr txBox="1">
            <a:spLocks/>
          </p:cNvSpPr>
          <p:nvPr/>
        </p:nvSpPr>
        <p:spPr>
          <a:xfrm>
            <a:off x="838200" y="5480162"/>
            <a:ext cx="10515600" cy="506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Steps 1-2 (de-noise + regression): same as RSC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6E51320D-06B5-134D-93B9-8F20267918C9}"/>
              </a:ext>
            </a:extLst>
          </p:cNvPr>
          <p:cNvSpPr txBox="1">
            <a:spLocks/>
          </p:cNvSpPr>
          <p:nvPr/>
        </p:nvSpPr>
        <p:spPr>
          <a:xfrm>
            <a:off x="838200" y="6035980"/>
            <a:ext cx="10515600" cy="506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Step 3 (prediction): use donor data for primary metric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7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0556 L 0.37188 -0.1210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94" y="-578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0.00556 L 0.16341 -0.0451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199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555 L -0.04505 0.0310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9F4C-DCF3-B04D-80E2-4340366F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468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5FD6"/>
                </a:solidFill>
              </a:rPr>
              <a:t>A Few Simple Questions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DA3A9B-A8CC-0444-96E6-A3DA4E5BF9B8}"/>
              </a:ext>
            </a:extLst>
          </p:cNvPr>
          <p:cNvSpPr txBox="1">
            <a:spLocks/>
          </p:cNvSpPr>
          <p:nvPr/>
        </p:nvSpPr>
        <p:spPr>
          <a:xfrm>
            <a:off x="838200" y="3219364"/>
            <a:ext cx="10515600" cy="1133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Question 2: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	Which “ad creative” attracts more clicks?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B76823-5636-4D45-89CC-687E7BBF50A8}"/>
              </a:ext>
            </a:extLst>
          </p:cNvPr>
          <p:cNvSpPr txBox="1">
            <a:spLocks/>
          </p:cNvSpPr>
          <p:nvPr/>
        </p:nvSpPr>
        <p:spPr>
          <a:xfrm>
            <a:off x="838200" y="4726117"/>
            <a:ext cx="10515600" cy="1133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Question 3: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	Which recommendation engine drives up sales more?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4E4E38-DD26-714D-B594-801FA620C15E}"/>
              </a:ext>
            </a:extLst>
          </p:cNvPr>
          <p:cNvCxnSpPr/>
          <p:nvPr/>
        </p:nvCxnSpPr>
        <p:spPr>
          <a:xfrm>
            <a:off x="838200" y="996594"/>
            <a:ext cx="10515600" cy="0"/>
          </a:xfrm>
          <a:prstGeom prst="line">
            <a:avLst/>
          </a:prstGeom>
          <a:ln w="38100">
            <a:solidFill>
              <a:srgbClr val="3EA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1DA489-9050-E447-A119-8E995DA13688}"/>
              </a:ext>
            </a:extLst>
          </p:cNvPr>
          <p:cNvSpPr txBox="1">
            <a:spLocks/>
          </p:cNvSpPr>
          <p:nvPr/>
        </p:nvSpPr>
        <p:spPr>
          <a:xfrm>
            <a:off x="838200" y="1712611"/>
            <a:ext cx="10515600" cy="1133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Question 1: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	Is Drug A more effective than Drug B?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94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9F4C-DCF3-B04D-80E2-4340366F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468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5FD6"/>
                </a:solidFill>
              </a:rPr>
              <a:t>Example: Walmart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4E4E38-DD26-714D-B594-801FA620C15E}"/>
              </a:ext>
            </a:extLst>
          </p:cNvPr>
          <p:cNvCxnSpPr/>
          <p:nvPr/>
        </p:nvCxnSpPr>
        <p:spPr>
          <a:xfrm>
            <a:off x="838200" y="996594"/>
            <a:ext cx="10515600" cy="0"/>
          </a:xfrm>
          <a:prstGeom prst="line">
            <a:avLst/>
          </a:prstGeom>
          <a:ln w="38100">
            <a:solidFill>
              <a:srgbClr val="3EA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1DA489-9050-E447-A119-8E995DA13688}"/>
              </a:ext>
            </a:extLst>
          </p:cNvPr>
          <p:cNvSpPr txBox="1">
            <a:spLocks/>
          </p:cNvSpPr>
          <p:nvPr/>
        </p:nvSpPr>
        <p:spPr>
          <a:xfrm>
            <a:off x="1352036" y="2182556"/>
            <a:ext cx="840260" cy="460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RSC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EB9FDB-17A7-D54E-8B90-8C0F03018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091" y="1172885"/>
            <a:ext cx="7684617" cy="493647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A710F39-3E0A-0B4F-B3BC-0ED2AA5C9616}"/>
              </a:ext>
            </a:extLst>
          </p:cNvPr>
          <p:cNvSpPr txBox="1">
            <a:spLocks/>
          </p:cNvSpPr>
          <p:nvPr/>
        </p:nvSpPr>
        <p:spPr>
          <a:xfrm>
            <a:off x="990600" y="6285652"/>
            <a:ext cx="10515600" cy="460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Use sales information from other products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16A13B2-BFBE-1D4F-88A3-A255438EC91A}"/>
              </a:ext>
            </a:extLst>
          </p:cNvPr>
          <p:cNvSpPr txBox="1">
            <a:spLocks/>
          </p:cNvSpPr>
          <p:nvPr/>
        </p:nvSpPr>
        <p:spPr>
          <a:xfrm>
            <a:off x="1245975" y="4639213"/>
            <a:ext cx="1052382" cy="460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 err="1"/>
              <a:t>mRSC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63294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9F4C-DCF3-B04D-80E2-4340366F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468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005FD6"/>
                </a:solidFill>
              </a:rPr>
              <a:t>mRSC</a:t>
            </a:r>
            <a:r>
              <a:rPr lang="en-US" sz="3000" b="1" dirty="0">
                <a:solidFill>
                  <a:srgbClr val="005FD6"/>
                </a:solidFill>
              </a:rPr>
              <a:t>: Diagnostic Test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4E4E38-DD26-714D-B594-801FA620C15E}"/>
              </a:ext>
            </a:extLst>
          </p:cNvPr>
          <p:cNvCxnSpPr/>
          <p:nvPr/>
        </p:nvCxnSpPr>
        <p:spPr>
          <a:xfrm>
            <a:off x="838200" y="996594"/>
            <a:ext cx="10515600" cy="0"/>
          </a:xfrm>
          <a:prstGeom prst="line">
            <a:avLst/>
          </a:prstGeom>
          <a:ln w="38100">
            <a:solidFill>
              <a:srgbClr val="3EA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DD3057-B5FF-3844-BE70-4E0DD738F767}"/>
              </a:ext>
            </a:extLst>
          </p:cNvPr>
          <p:cNvSpPr txBox="1">
            <a:spLocks/>
          </p:cNvSpPr>
          <p:nvPr/>
        </p:nvSpPr>
        <p:spPr>
          <a:xfrm>
            <a:off x="838200" y="1425164"/>
            <a:ext cx="10146957" cy="696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When can we use auxiliary metrics?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926A27-66B6-5145-88B2-3F9417FB7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860" y="2345937"/>
            <a:ext cx="4014916" cy="19783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8A10F3-9CF8-3841-B599-CE2796538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7687" y="2345937"/>
            <a:ext cx="1351005" cy="19783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A3BE517-EF4D-614B-A91E-9C5977495D86}"/>
              </a:ext>
            </a:extLst>
          </p:cNvPr>
          <p:cNvSpPr/>
          <p:nvPr/>
        </p:nvSpPr>
        <p:spPr>
          <a:xfrm>
            <a:off x="833710" y="3156606"/>
            <a:ext cx="1393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If </a:t>
            </a:r>
            <a:r>
              <a:rPr lang="en-US" sz="2400" dirty="0"/>
              <a:t>(rank of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45EF52-6E25-BD4A-BEFC-B13D67237FAE}"/>
              </a:ext>
            </a:extLst>
          </p:cNvPr>
          <p:cNvSpPr/>
          <p:nvPr/>
        </p:nvSpPr>
        <p:spPr>
          <a:xfrm>
            <a:off x="7924803" y="3150453"/>
            <a:ext cx="1060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rank 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758A14-9CA3-FE46-B10D-8B4C3D2E0351}"/>
                  </a:ext>
                </a:extLst>
              </p:cNvPr>
              <p:cNvSpPr/>
              <p:nvPr/>
            </p:nvSpPr>
            <p:spPr>
              <a:xfrm>
                <a:off x="7046669" y="3150452"/>
                <a:ext cx="60216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758A14-9CA3-FE46-B10D-8B4C3D2E0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669" y="3150452"/>
                <a:ext cx="60216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E3A5411-FD82-9F44-9FBF-D3D7DF3173DF}"/>
              </a:ext>
            </a:extLst>
          </p:cNvPr>
          <p:cNvSpPr txBox="1">
            <a:spLocks/>
          </p:cNvSpPr>
          <p:nvPr/>
        </p:nvSpPr>
        <p:spPr>
          <a:xfrm>
            <a:off x="838200" y="4597659"/>
            <a:ext cx="10146957" cy="46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	Don’t use!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608C808-CFDB-C649-B1E0-FB1BE27AF10B}"/>
              </a:ext>
            </a:extLst>
          </p:cNvPr>
          <p:cNvSpPr txBox="1">
            <a:spLocks/>
          </p:cNvSpPr>
          <p:nvPr/>
        </p:nvSpPr>
        <p:spPr>
          <a:xfrm>
            <a:off x="838200" y="5309843"/>
            <a:ext cx="10146957" cy="946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B050"/>
                </a:solidFill>
              </a:rPr>
              <a:t>Else</a:t>
            </a:r>
            <a:r>
              <a:rPr lang="en-US" sz="2400" dirty="0"/>
              <a:t>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	Use!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56FF52-DDD4-6142-B7F4-A30E43961679}"/>
              </a:ext>
            </a:extLst>
          </p:cNvPr>
          <p:cNvSpPr/>
          <p:nvPr/>
        </p:nvSpPr>
        <p:spPr>
          <a:xfrm>
            <a:off x="10405864" y="3150452"/>
            <a:ext cx="6021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89781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9F4C-DCF3-B04D-80E2-4340366F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468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5FD6"/>
                </a:solidFill>
              </a:rPr>
              <a:t>Example: Cricket (the sport…)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4E4E38-DD26-714D-B594-801FA620C15E}"/>
              </a:ext>
            </a:extLst>
          </p:cNvPr>
          <p:cNvCxnSpPr/>
          <p:nvPr/>
        </p:nvCxnSpPr>
        <p:spPr>
          <a:xfrm>
            <a:off x="838200" y="996594"/>
            <a:ext cx="10515600" cy="0"/>
          </a:xfrm>
          <a:prstGeom prst="line">
            <a:avLst/>
          </a:prstGeom>
          <a:ln w="38100">
            <a:solidFill>
              <a:srgbClr val="3EA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6C69892-4AA8-BF46-9914-1CC6B4D79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788" y="1382004"/>
            <a:ext cx="4572000" cy="457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257C6F-1829-7049-A0E2-5D029AE98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40" y="2055626"/>
            <a:ext cx="4119588" cy="41195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3C977F8-BAE7-B24F-88FE-70E518012952}"/>
              </a:ext>
            </a:extLst>
          </p:cNvPr>
          <p:cNvSpPr txBox="1"/>
          <p:nvPr/>
        </p:nvSpPr>
        <p:spPr>
          <a:xfrm>
            <a:off x="1266143" y="1289406"/>
            <a:ext cx="3045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Team 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8EA742-A88E-C749-AFDC-305491CFB71B}"/>
              </a:ext>
            </a:extLst>
          </p:cNvPr>
          <p:cNvSpPr txBox="1"/>
          <p:nvPr/>
        </p:nvSpPr>
        <p:spPr>
          <a:xfrm>
            <a:off x="8008186" y="1289406"/>
            <a:ext cx="3045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Team </a:t>
            </a:r>
            <a:r>
              <a:rPr lang="en-US" sz="2400" dirty="0">
                <a:solidFill>
                  <a:srgbClr val="3EAAEC"/>
                </a:solidFill>
              </a:rPr>
              <a:t>B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7526AC9-042B-B24B-A876-0C686C603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740566"/>
              </p:ext>
            </p:extLst>
          </p:nvPr>
        </p:nvGraphicFramePr>
        <p:xfrm>
          <a:off x="5128668" y="2560320"/>
          <a:ext cx="271334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825">
                  <a:extLst>
                    <a:ext uri="{9D8B030D-6E8A-4147-A177-3AD203B41FA5}">
                      <a16:colId xmlns:a16="http://schemas.microsoft.com/office/drawing/2014/main" val="1002902259"/>
                    </a:ext>
                  </a:extLst>
                </a:gridCol>
                <a:gridCol w="570451">
                  <a:extLst>
                    <a:ext uri="{9D8B030D-6E8A-4147-A177-3AD203B41FA5}">
                      <a16:colId xmlns:a16="http://schemas.microsoft.com/office/drawing/2014/main" val="787868103"/>
                    </a:ext>
                  </a:extLst>
                </a:gridCol>
                <a:gridCol w="1317072">
                  <a:extLst>
                    <a:ext uri="{9D8B030D-6E8A-4147-A177-3AD203B41FA5}">
                      <a16:colId xmlns:a16="http://schemas.microsoft.com/office/drawing/2014/main" val="3788987899"/>
                    </a:ext>
                  </a:extLst>
                </a:gridCol>
              </a:tblGrid>
              <a:tr h="333082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Ball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Pitch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096220"/>
                  </a:ext>
                </a:extLst>
              </a:tr>
              <a:tr h="344826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Over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 Balls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502418"/>
                  </a:ext>
                </a:extLst>
              </a:tr>
              <a:tr h="339793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Wicket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Out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646270"/>
                  </a:ext>
                </a:extLst>
              </a:tr>
              <a:tr h="615803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Inning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300 balls or</a:t>
                      </a:r>
                    </a:p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 wickets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329526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2BF16AF2-D038-2642-BCA3-3CDCA856B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8493" y="3356741"/>
            <a:ext cx="235984" cy="2312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7537610-7756-0D47-A574-760BBB67B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8493" y="2633242"/>
            <a:ext cx="235984" cy="23126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8E39CD2-F01D-6649-81F8-B64D2A5F8B59}"/>
              </a:ext>
            </a:extLst>
          </p:cNvPr>
          <p:cNvSpPr txBox="1"/>
          <p:nvPr/>
        </p:nvSpPr>
        <p:spPr>
          <a:xfrm>
            <a:off x="2864734" y="6013831"/>
            <a:ext cx="646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Forecasting wins:  runs scored  =  primary metric</a:t>
            </a:r>
          </a:p>
        </p:txBody>
      </p:sp>
    </p:spTree>
    <p:extLst>
      <p:ext uri="{BB962C8B-B14F-4D97-AF65-F5344CB8AC3E}">
        <p14:creationId xmlns:p14="http://schemas.microsoft.com/office/powerpoint/2010/main" val="104939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9F4C-DCF3-B04D-80E2-4340366F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468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5FD6"/>
                </a:solidFill>
              </a:rPr>
              <a:t>Cricket: Diagnostic Test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4E4E38-DD26-714D-B594-801FA620C15E}"/>
              </a:ext>
            </a:extLst>
          </p:cNvPr>
          <p:cNvCxnSpPr/>
          <p:nvPr/>
        </p:nvCxnSpPr>
        <p:spPr>
          <a:xfrm>
            <a:off x="838200" y="996594"/>
            <a:ext cx="10515600" cy="0"/>
          </a:xfrm>
          <a:prstGeom prst="line">
            <a:avLst/>
          </a:prstGeom>
          <a:ln w="38100">
            <a:solidFill>
              <a:srgbClr val="3EA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D10B5C9-AA57-414B-8B4F-D7743F02A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405" y="1942070"/>
            <a:ext cx="5883189" cy="441239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7E06739-17E4-4344-908E-A22F79251ADA}"/>
              </a:ext>
            </a:extLst>
          </p:cNvPr>
          <p:cNvSpPr txBox="1">
            <a:spLocks/>
          </p:cNvSpPr>
          <p:nvPr/>
        </p:nvSpPr>
        <p:spPr>
          <a:xfrm>
            <a:off x="838200" y="1400451"/>
            <a:ext cx="10146957" cy="696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Can we use “wickets lost” metric?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C88077A-4B1A-934D-86D2-3AB9B1739056}"/>
              </a:ext>
            </a:extLst>
          </p:cNvPr>
          <p:cNvSpPr txBox="1">
            <a:spLocks/>
          </p:cNvSpPr>
          <p:nvPr/>
        </p:nvSpPr>
        <p:spPr>
          <a:xfrm>
            <a:off x="9037594" y="4760608"/>
            <a:ext cx="2741141" cy="1100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/>
              <a:t>Yes</a:t>
            </a:r>
            <a:endParaRPr lang="en-US" sz="24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rank preserved!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22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9F4C-DCF3-B04D-80E2-4340366F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468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5FD6"/>
                </a:solidFill>
              </a:rPr>
              <a:t>Cricket: Problem Formulation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4E4E38-DD26-714D-B594-801FA620C15E}"/>
              </a:ext>
            </a:extLst>
          </p:cNvPr>
          <p:cNvCxnSpPr/>
          <p:nvPr/>
        </p:nvCxnSpPr>
        <p:spPr>
          <a:xfrm>
            <a:off x="838200" y="996594"/>
            <a:ext cx="10515600" cy="0"/>
          </a:xfrm>
          <a:prstGeom prst="line">
            <a:avLst/>
          </a:prstGeom>
          <a:ln w="38100">
            <a:solidFill>
              <a:srgbClr val="3EA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26BC630-D680-C54B-979C-23E7DB867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877" y="2013038"/>
            <a:ext cx="7775315" cy="41024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79B54B-88A5-3D4D-A60E-A9901729A585}"/>
              </a:ext>
            </a:extLst>
          </p:cNvPr>
          <p:cNvSpPr txBox="1"/>
          <p:nvPr/>
        </p:nvSpPr>
        <p:spPr>
          <a:xfrm>
            <a:off x="5788818" y="1345423"/>
            <a:ext cx="10715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balls</a:t>
            </a:r>
          </a:p>
        </p:txBody>
      </p:sp>
    </p:spTree>
    <p:extLst>
      <p:ext uri="{BB962C8B-B14F-4D97-AF65-F5344CB8AC3E}">
        <p14:creationId xmlns:p14="http://schemas.microsoft.com/office/powerpoint/2010/main" val="4259270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9F4C-DCF3-B04D-80E2-4340366F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468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005FD6"/>
                </a:solidFill>
              </a:rPr>
              <a:t>CricketML</a:t>
            </a:r>
            <a:endParaRPr lang="en-US" sz="3000" b="1" dirty="0">
              <a:solidFill>
                <a:srgbClr val="005FD6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4E4E38-DD26-714D-B594-801FA620C15E}"/>
              </a:ext>
            </a:extLst>
          </p:cNvPr>
          <p:cNvCxnSpPr/>
          <p:nvPr/>
        </p:nvCxnSpPr>
        <p:spPr>
          <a:xfrm>
            <a:off x="838200" y="996594"/>
            <a:ext cx="10515600" cy="0"/>
          </a:xfrm>
          <a:prstGeom prst="line">
            <a:avLst/>
          </a:prstGeom>
          <a:ln w="38100">
            <a:solidFill>
              <a:srgbClr val="3EA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539AECA-490B-5A43-9FEB-2BBB68763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713" y="1114677"/>
            <a:ext cx="9094574" cy="56219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EC8CB5-8286-5149-AD26-6A7445EBE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423" y="1230132"/>
            <a:ext cx="2844800" cy="208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74C666-469C-8F45-844C-7B77FB21F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713" y="2983826"/>
            <a:ext cx="9094574" cy="2877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80A8B6-7B71-BA47-B697-CF7F12A0B9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9620" y="1759350"/>
            <a:ext cx="8852760" cy="48413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A60A4A-58B4-E746-B9DD-76C99BD804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3096" y="1759350"/>
            <a:ext cx="8893797" cy="470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9F4C-DCF3-B04D-80E2-4340366F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468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5FD6"/>
                </a:solidFill>
              </a:rPr>
              <a:t>Importance of Multi-metrics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4E4E38-DD26-714D-B594-801FA620C15E}"/>
              </a:ext>
            </a:extLst>
          </p:cNvPr>
          <p:cNvCxnSpPr/>
          <p:nvPr/>
        </p:nvCxnSpPr>
        <p:spPr>
          <a:xfrm>
            <a:off x="838200" y="996594"/>
            <a:ext cx="10515600" cy="0"/>
          </a:xfrm>
          <a:prstGeom prst="line">
            <a:avLst/>
          </a:prstGeom>
          <a:ln w="38100">
            <a:solidFill>
              <a:srgbClr val="3EA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7602E0-F5CE-154C-9225-A40149D27547}"/>
              </a:ext>
            </a:extLst>
          </p:cNvPr>
          <p:cNvSpPr txBox="1">
            <a:spLocks/>
          </p:cNvSpPr>
          <p:nvPr/>
        </p:nvSpPr>
        <p:spPr>
          <a:xfrm>
            <a:off x="838200" y="2268021"/>
            <a:ext cx="4800600" cy="2321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Sri Lanka vs. Australia, 2013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	State: 	(</a:t>
            </a:r>
            <a:r>
              <a:rPr lang="en-US" sz="2400" dirty="0">
                <a:solidFill>
                  <a:srgbClr val="00B050"/>
                </a:solidFill>
              </a:rPr>
              <a:t>192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8</a:t>
            </a:r>
            <a:r>
              <a:rPr lang="en-US" sz="2400" dirty="0"/>
              <a:t>) at 30</a:t>
            </a:r>
            <a:r>
              <a:rPr lang="en-US" sz="2400" baseline="30000" dirty="0"/>
              <a:t>th</a:t>
            </a:r>
            <a:r>
              <a:rPr lang="en-US" sz="2400" dirty="0"/>
              <a:t> over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	RSC</a:t>
            </a:r>
            <a:r>
              <a:rPr lang="en-US" sz="2400" dirty="0">
                <a:sym typeface="Wingdings" pitchFamily="2" charset="2"/>
              </a:rPr>
              <a:t>: 	(</a:t>
            </a:r>
            <a:r>
              <a:rPr lang="en-US" sz="2400" dirty="0">
                <a:solidFill>
                  <a:srgbClr val="00B050"/>
                </a:solidFill>
                <a:sym typeface="Wingdings" pitchFamily="2" charset="2"/>
              </a:rPr>
              <a:t>254</a:t>
            </a:r>
            <a:r>
              <a:rPr lang="en-US" sz="2400" dirty="0">
                <a:sym typeface="Wingdings" pitchFamily="2" charset="2"/>
              </a:rPr>
              <a:t>, )</a:t>
            </a: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	</a:t>
            </a:r>
            <a:r>
              <a:rPr lang="en-US" sz="2400" b="1" dirty="0" err="1"/>
              <a:t>mRSC</a:t>
            </a:r>
            <a:r>
              <a:rPr lang="en-US" sz="2400" dirty="0"/>
              <a:t>: 	(</a:t>
            </a:r>
            <a:r>
              <a:rPr lang="en-US" sz="2400" dirty="0">
                <a:solidFill>
                  <a:srgbClr val="00B050"/>
                </a:solidFill>
              </a:rPr>
              <a:t>225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10</a:t>
            </a:r>
            <a:r>
              <a:rPr lang="en-US" sz="2400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	Actual: (</a:t>
            </a:r>
            <a:r>
              <a:rPr lang="en-US" sz="2400" dirty="0">
                <a:solidFill>
                  <a:srgbClr val="00B050"/>
                </a:solidFill>
              </a:rPr>
              <a:t>233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10</a:t>
            </a:r>
            <a:r>
              <a:rPr lang="en-US" sz="2400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CB06C3-1120-5E49-B61B-A762CE9F5D40}"/>
              </a:ext>
            </a:extLst>
          </p:cNvPr>
          <p:cNvSpPr txBox="1">
            <a:spLocks/>
          </p:cNvSpPr>
          <p:nvPr/>
        </p:nvSpPr>
        <p:spPr>
          <a:xfrm>
            <a:off x="6847114" y="2268021"/>
            <a:ext cx="4963886" cy="2527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England vs. New Zealand, 2015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	State: 	(</a:t>
            </a:r>
            <a:r>
              <a:rPr lang="en-US" sz="2400" dirty="0">
                <a:solidFill>
                  <a:srgbClr val="00B050"/>
                </a:solidFill>
              </a:rPr>
              <a:t>291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7</a:t>
            </a:r>
            <a:r>
              <a:rPr lang="en-US" sz="2400" dirty="0"/>
              <a:t>) at 43</a:t>
            </a:r>
            <a:r>
              <a:rPr lang="en-US" sz="2400" baseline="30000" dirty="0"/>
              <a:t>rd</a:t>
            </a:r>
            <a:r>
              <a:rPr lang="en-US" sz="2400" dirty="0"/>
              <a:t> over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	RSC: 	(</a:t>
            </a:r>
            <a:r>
              <a:rPr lang="en-US" sz="2400" dirty="0">
                <a:solidFill>
                  <a:srgbClr val="00B050"/>
                </a:solidFill>
              </a:rPr>
              <a:t>359</a:t>
            </a:r>
            <a:r>
              <a:rPr lang="en-US" sz="2400" dirty="0"/>
              <a:t>, 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	</a:t>
            </a:r>
            <a:r>
              <a:rPr lang="en-US" sz="2400" b="1" dirty="0" err="1"/>
              <a:t>mRSC</a:t>
            </a:r>
            <a:r>
              <a:rPr lang="en-US" sz="2400" dirty="0"/>
              <a:t>: 	(</a:t>
            </a:r>
            <a:r>
              <a:rPr lang="en-US" sz="2400" dirty="0">
                <a:solidFill>
                  <a:srgbClr val="00B050"/>
                </a:solidFill>
              </a:rPr>
              <a:t>315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10</a:t>
            </a:r>
            <a:r>
              <a:rPr lang="en-US" sz="2400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	Actual</a:t>
            </a:r>
            <a:r>
              <a:rPr lang="en-US" sz="2400" dirty="0">
                <a:sym typeface="Wingdings" pitchFamily="2" charset="2"/>
              </a:rPr>
              <a:t>: (</a:t>
            </a:r>
            <a:r>
              <a:rPr lang="en-US" sz="2400" dirty="0">
                <a:solidFill>
                  <a:srgbClr val="00B050"/>
                </a:solidFill>
                <a:sym typeface="Wingdings" pitchFamily="2" charset="2"/>
              </a:rPr>
              <a:t>302</a:t>
            </a:r>
            <a:r>
              <a:rPr lang="en-US" sz="2400" dirty="0">
                <a:sym typeface="Wingdings" pitchFamily="2" charset="2"/>
              </a:rPr>
              <a:t>, </a:t>
            </a:r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10</a:t>
            </a:r>
            <a:r>
              <a:rPr lang="en-US" sz="2400" dirty="0">
                <a:sym typeface="Wingdings" pitchFamily="2" charset="2"/>
              </a:rPr>
              <a:t>)</a:t>
            </a: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821410-5910-A040-809C-BEAC8174A10D}"/>
              </a:ext>
            </a:extLst>
          </p:cNvPr>
          <p:cNvSpPr txBox="1"/>
          <p:nvPr/>
        </p:nvSpPr>
        <p:spPr>
          <a:xfrm>
            <a:off x="3636818" y="1401474"/>
            <a:ext cx="491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State: (</a:t>
            </a:r>
            <a:r>
              <a:rPr lang="en-US" sz="2400" dirty="0">
                <a:solidFill>
                  <a:srgbClr val="00B050"/>
                </a:solidFill>
              </a:rPr>
              <a:t>runs scored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wickets lost</a:t>
            </a:r>
            <a:r>
              <a:rPr lang="en-US" sz="2400" dirty="0"/>
              <a:t>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EC570A-D1FF-1B4A-BE01-37DA00D3F1E8}"/>
              </a:ext>
            </a:extLst>
          </p:cNvPr>
          <p:cNvSpPr txBox="1"/>
          <p:nvPr/>
        </p:nvSpPr>
        <p:spPr>
          <a:xfrm>
            <a:off x="3636817" y="5225693"/>
            <a:ext cx="491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Wickets lost </a:t>
            </a:r>
            <a:r>
              <a:rPr lang="en-US" sz="2400" dirty="0"/>
              <a:t>is important!</a:t>
            </a:r>
          </a:p>
        </p:txBody>
      </p:sp>
    </p:spTree>
    <p:extLst>
      <p:ext uri="{BB962C8B-B14F-4D97-AF65-F5344CB8AC3E}">
        <p14:creationId xmlns:p14="http://schemas.microsoft.com/office/powerpoint/2010/main" val="336674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9F4C-DCF3-B04D-80E2-4340366F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468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5FD6"/>
                </a:solidFill>
              </a:rPr>
              <a:t>A Remark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4E4E38-DD26-714D-B594-801FA620C15E}"/>
              </a:ext>
            </a:extLst>
          </p:cNvPr>
          <p:cNvCxnSpPr/>
          <p:nvPr/>
        </p:nvCxnSpPr>
        <p:spPr>
          <a:xfrm>
            <a:off x="838200" y="996594"/>
            <a:ext cx="10515600" cy="0"/>
          </a:xfrm>
          <a:prstGeom prst="line">
            <a:avLst/>
          </a:prstGeom>
          <a:ln w="38100">
            <a:solidFill>
              <a:srgbClr val="3EA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32B2ABA-3B20-4E44-B869-3CB301D2A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402" y="3633396"/>
            <a:ext cx="5765972" cy="274826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2138D7-A8A6-F24E-81D8-1C51EFD50848}"/>
              </a:ext>
            </a:extLst>
          </p:cNvPr>
          <p:cNvSpPr txBox="1">
            <a:spLocks/>
          </p:cNvSpPr>
          <p:nvPr/>
        </p:nvSpPr>
        <p:spPr>
          <a:xfrm>
            <a:off x="838200" y="1365725"/>
            <a:ext cx="10319951" cy="88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Stein’s Paradox [+ </a:t>
            </a:r>
            <a:r>
              <a:rPr lang="en-US" sz="2400" dirty="0" err="1"/>
              <a:t>Effron</a:t>
            </a:r>
            <a:r>
              <a:rPr lang="en-US" sz="2400" dirty="0"/>
              <a:t> and Morris 1970s]: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	Using performance of other players can improve predictions!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2FC558-B988-0F45-A646-0A3478E6198C}"/>
              </a:ext>
            </a:extLst>
          </p:cNvPr>
          <p:cNvSpPr txBox="1">
            <a:spLocks/>
          </p:cNvSpPr>
          <p:nvPr/>
        </p:nvSpPr>
        <p:spPr>
          <a:xfrm>
            <a:off x="838200" y="2572528"/>
            <a:ext cx="10319951" cy="88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Cricket: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	Using performance of other teams can improve predictions!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1046A9-5B59-704E-91A1-ACDFCAC1D5B0}"/>
              </a:ext>
            </a:extLst>
          </p:cNvPr>
          <p:cNvSpPr txBox="1">
            <a:spLocks/>
          </p:cNvSpPr>
          <p:nvPr/>
        </p:nvSpPr>
        <p:spPr>
          <a:xfrm>
            <a:off x="8738287" y="4860513"/>
            <a:ext cx="1826740" cy="597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MAPE values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302680-14EF-0A43-9C6F-AE9742F69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460" y="1808493"/>
            <a:ext cx="427015" cy="4184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57DB2C-EC9E-EE45-98A8-9338B1D9E2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986231"/>
            <a:ext cx="885537" cy="88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9F4C-DCF3-B04D-80E2-4340366F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468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5FD6"/>
                </a:solidFill>
              </a:rPr>
              <a:t>Results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4E4E38-DD26-714D-B594-801FA620C15E}"/>
              </a:ext>
            </a:extLst>
          </p:cNvPr>
          <p:cNvCxnSpPr/>
          <p:nvPr/>
        </p:nvCxnSpPr>
        <p:spPr>
          <a:xfrm>
            <a:off x="838200" y="996594"/>
            <a:ext cx="10515600" cy="0"/>
          </a:xfrm>
          <a:prstGeom prst="line">
            <a:avLst/>
          </a:prstGeom>
          <a:ln w="38100">
            <a:solidFill>
              <a:srgbClr val="3EA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2138D7-A8A6-F24E-81D8-1C51EFD50848}"/>
              </a:ext>
            </a:extLst>
          </p:cNvPr>
          <p:cNvSpPr txBox="1">
            <a:spLocks/>
          </p:cNvSpPr>
          <p:nvPr/>
        </p:nvSpPr>
        <p:spPr>
          <a:xfrm>
            <a:off x="838200" y="1317498"/>
            <a:ext cx="10319951" cy="3418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Theorem </a:t>
            </a:r>
            <a:r>
              <a:rPr lang="en-US" sz="2400" dirty="0"/>
              <a:t>(informal)</a:t>
            </a:r>
            <a:r>
              <a:rPr lang="en-US" sz="2400" b="1" dirty="0"/>
              <a:t>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If additional metrics are valid, then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853F-ED41-0041-A927-14D513814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561" y="2418382"/>
            <a:ext cx="6689936" cy="7338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1781B7-C8C0-7547-BD09-F15684194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561" y="3556081"/>
            <a:ext cx="8007064" cy="7338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FB50BE-667B-0341-8999-A8AEDE7F99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753102"/>
            <a:ext cx="3771900" cy="1574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C11C01-6798-4F42-9F18-627F3F3D423A}"/>
              </a:ext>
            </a:extLst>
          </p:cNvPr>
          <p:cNvSpPr txBox="1"/>
          <p:nvPr/>
        </p:nvSpPr>
        <p:spPr>
          <a:xfrm>
            <a:off x="6947271" y="5263899"/>
            <a:ext cx="3634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Takeaway: training data </a:t>
            </a:r>
            <a:r>
              <a:rPr lang="en-US" sz="2400" dirty="0">
                <a:solidFill>
                  <a:srgbClr val="FF0000"/>
                </a:solidFill>
              </a:rPr>
              <a:t>K</a:t>
            </a:r>
            <a:r>
              <a:rPr lang="en-US" sz="2400" dirty="0"/>
              <a:t> times larger!</a:t>
            </a:r>
          </a:p>
        </p:txBody>
      </p:sp>
    </p:spTree>
    <p:extLst>
      <p:ext uri="{BB962C8B-B14F-4D97-AF65-F5344CB8AC3E}">
        <p14:creationId xmlns:p14="http://schemas.microsoft.com/office/powerpoint/2010/main" val="73231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9F4C-DCF3-B04D-80E2-4340366F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468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5FD6"/>
                </a:solidFill>
              </a:rPr>
              <a:t>Summary of </a:t>
            </a:r>
            <a:r>
              <a:rPr lang="en-US" sz="3000" b="1" dirty="0" err="1">
                <a:solidFill>
                  <a:srgbClr val="005FD6"/>
                </a:solidFill>
              </a:rPr>
              <a:t>mRSC</a:t>
            </a:r>
            <a:endParaRPr lang="en-US" sz="3000" b="1" dirty="0">
              <a:solidFill>
                <a:srgbClr val="005FD6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4E4E38-DD26-714D-B594-801FA620C15E}"/>
              </a:ext>
            </a:extLst>
          </p:cNvPr>
          <p:cNvCxnSpPr/>
          <p:nvPr/>
        </p:nvCxnSpPr>
        <p:spPr>
          <a:xfrm>
            <a:off x="838200" y="996594"/>
            <a:ext cx="10515600" cy="0"/>
          </a:xfrm>
          <a:prstGeom prst="line">
            <a:avLst/>
          </a:prstGeom>
          <a:ln w="38100">
            <a:solidFill>
              <a:srgbClr val="3EA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11B6513-0F90-CC4C-A035-D18190F652BC}"/>
              </a:ext>
            </a:extLst>
          </p:cNvPr>
          <p:cNvSpPr txBox="1"/>
          <p:nvPr/>
        </p:nvSpPr>
        <p:spPr>
          <a:xfrm>
            <a:off x="838200" y="1838475"/>
            <a:ext cx="972589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Solves counterfactual inference problems where RCT fails</a:t>
            </a:r>
          </a:p>
          <a:p>
            <a:endParaRPr lang="en-US" sz="2600" dirty="0"/>
          </a:p>
          <a:p>
            <a:r>
              <a:rPr lang="en-US" sz="2600" dirty="0"/>
              <a:t>Improves estimation when pre-intervention data is limited</a:t>
            </a:r>
          </a:p>
          <a:p>
            <a:endParaRPr lang="en-US" sz="2600" dirty="0"/>
          </a:p>
          <a:p>
            <a:r>
              <a:rPr lang="en-US" sz="2600" dirty="0"/>
              <a:t>Predicts evolution of sequentially repeated and multi-metric settings </a:t>
            </a:r>
          </a:p>
          <a:p>
            <a:r>
              <a:rPr lang="en-US" sz="2600" dirty="0"/>
              <a:t>e.g., cricket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9839409-0C37-AB48-BE75-C9D44A1190DF}"/>
              </a:ext>
            </a:extLst>
          </p:cNvPr>
          <p:cNvSpPr txBox="1">
            <a:spLocks/>
          </p:cNvSpPr>
          <p:nvPr/>
        </p:nvSpPr>
        <p:spPr>
          <a:xfrm>
            <a:off x="4981224" y="4988682"/>
            <a:ext cx="2229552" cy="597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5FD6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28756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52CA50A-C822-5545-972B-7BC8D24D704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13875" y="1847297"/>
            <a:ext cx="1422400" cy="1422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0BC95F-E7BD-3145-9FE5-DB3D7FF94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875" y="1856875"/>
            <a:ext cx="1422400" cy="142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5A9F4C-DCF3-B04D-80E2-4340366F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468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5FD6"/>
                </a:solidFill>
              </a:rPr>
              <a:t>A Simple (but Profound) Answer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DA3A9B-A8CC-0444-96E6-A3DA4E5BF9B8}"/>
              </a:ext>
            </a:extLst>
          </p:cNvPr>
          <p:cNvSpPr txBox="1">
            <a:spLocks/>
          </p:cNvSpPr>
          <p:nvPr/>
        </p:nvSpPr>
        <p:spPr>
          <a:xfrm>
            <a:off x="838200" y="2737451"/>
            <a:ext cx="10515600" cy="1133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Given access to </a:t>
            </a:r>
            <a:r>
              <a:rPr lang="en-US" sz="2400" b="1" dirty="0"/>
              <a:t>large </a:t>
            </a:r>
            <a:r>
              <a:rPr lang="en-US" sz="2400" dirty="0"/>
              <a:t>pool of patients / customers / 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     </a:t>
            </a:r>
            <a:r>
              <a:rPr lang="en-US" sz="2400" dirty="0"/>
              <a:t>each receives one possible “treatment” at </a:t>
            </a:r>
            <a:r>
              <a:rPr lang="en-US" sz="2400" b="1" dirty="0"/>
              <a:t>random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B76823-5636-4D45-89CC-687E7BBF50A8}"/>
              </a:ext>
            </a:extLst>
          </p:cNvPr>
          <p:cNvSpPr txBox="1">
            <a:spLocks/>
          </p:cNvSpPr>
          <p:nvPr/>
        </p:nvSpPr>
        <p:spPr>
          <a:xfrm>
            <a:off x="838200" y="4244204"/>
            <a:ext cx="10515600" cy="627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Measure performances using treatment groups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4E4E38-DD26-714D-B594-801FA620C15E}"/>
              </a:ext>
            </a:extLst>
          </p:cNvPr>
          <p:cNvCxnSpPr/>
          <p:nvPr/>
        </p:nvCxnSpPr>
        <p:spPr>
          <a:xfrm>
            <a:off x="838200" y="996594"/>
            <a:ext cx="10515600" cy="0"/>
          </a:xfrm>
          <a:prstGeom prst="line">
            <a:avLst/>
          </a:prstGeom>
          <a:ln w="38100">
            <a:solidFill>
              <a:srgbClr val="3EA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1DA489-9050-E447-A119-8E995DA13688}"/>
              </a:ext>
            </a:extLst>
          </p:cNvPr>
          <p:cNvSpPr txBox="1">
            <a:spLocks/>
          </p:cNvSpPr>
          <p:nvPr/>
        </p:nvSpPr>
        <p:spPr>
          <a:xfrm>
            <a:off x="838200" y="1762039"/>
            <a:ext cx="10515600" cy="622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Randomized Control [Pierce-Jastrow, </a:t>
            </a:r>
            <a:r>
              <a:rPr lang="en-US" sz="2400" dirty="0" err="1"/>
              <a:t>Neyman</a:t>
            </a:r>
            <a:r>
              <a:rPr lang="en-US" sz="2400" dirty="0"/>
              <a:t>, Fisher] [Hill]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E80951-1DCA-6843-8012-6BE0E9EE5146}"/>
              </a:ext>
            </a:extLst>
          </p:cNvPr>
          <p:cNvSpPr txBox="1">
            <a:spLocks/>
          </p:cNvSpPr>
          <p:nvPr/>
        </p:nvSpPr>
        <p:spPr>
          <a:xfrm>
            <a:off x="5393724" y="5575244"/>
            <a:ext cx="6798276" cy="1133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Need </a:t>
            </a:r>
            <a:r>
              <a:rPr lang="en-US" sz="2400" b="1" dirty="0"/>
              <a:t>large </a:t>
            </a:r>
            <a:r>
              <a:rPr lang="en-US" sz="2400" dirty="0"/>
              <a:t>number for statistical significance!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29C49A-0177-5D41-A231-65E56A645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325" y="3981716"/>
            <a:ext cx="971550" cy="9776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0B978D-E1A0-DE48-8E2A-56F69DC0217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719204" y="3978961"/>
            <a:ext cx="1003057" cy="10093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2EF2E2-F4C1-184C-A948-C7EEBEB741DD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3000"/>
          </a:blip>
          <a:stretch>
            <a:fillRect/>
          </a:stretch>
        </p:blipFill>
        <p:spPr>
          <a:xfrm>
            <a:off x="9144000" y="2280416"/>
            <a:ext cx="19621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6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09818 -0.2666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" y="-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18 -0.26666 L -1.66667E-6 -1.85185E-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9" y="13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08984 -0.26852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84 -0.26851 L 4.375E-6 -4.81481E-6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9F4C-DCF3-B04D-80E2-4340366F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468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5FD6"/>
                </a:solidFill>
              </a:rPr>
              <a:t>A Few More “Simple” Questions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DA3A9B-A8CC-0444-96E6-A3DA4E5BF9B8}"/>
              </a:ext>
            </a:extLst>
          </p:cNvPr>
          <p:cNvSpPr txBox="1">
            <a:spLocks/>
          </p:cNvSpPr>
          <p:nvPr/>
        </p:nvSpPr>
        <p:spPr>
          <a:xfrm>
            <a:off x="838200" y="3219364"/>
            <a:ext cx="10515600" cy="1133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Question 2: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	Does adding neon lights to a NYC store attract more customers?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B76823-5636-4D45-89CC-687E7BBF50A8}"/>
              </a:ext>
            </a:extLst>
          </p:cNvPr>
          <p:cNvSpPr txBox="1">
            <a:spLocks/>
          </p:cNvSpPr>
          <p:nvPr/>
        </p:nvSpPr>
        <p:spPr>
          <a:xfrm>
            <a:off x="838200" y="4726117"/>
            <a:ext cx="10515600" cy="1133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Question 3: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	What would be the outcome of a cricket game if it did not rain?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4E4E38-DD26-714D-B594-801FA620C15E}"/>
              </a:ext>
            </a:extLst>
          </p:cNvPr>
          <p:cNvCxnSpPr/>
          <p:nvPr/>
        </p:nvCxnSpPr>
        <p:spPr>
          <a:xfrm>
            <a:off x="838200" y="996594"/>
            <a:ext cx="10515600" cy="0"/>
          </a:xfrm>
          <a:prstGeom prst="line">
            <a:avLst/>
          </a:prstGeom>
          <a:ln w="38100">
            <a:solidFill>
              <a:srgbClr val="3EA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1DA489-9050-E447-A119-8E995DA13688}"/>
              </a:ext>
            </a:extLst>
          </p:cNvPr>
          <p:cNvSpPr txBox="1">
            <a:spLocks/>
          </p:cNvSpPr>
          <p:nvPr/>
        </p:nvSpPr>
        <p:spPr>
          <a:xfrm>
            <a:off x="838200" y="1712611"/>
            <a:ext cx="10515600" cy="1133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Question 1: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	Is gun control effective in reducing crime rate in Massachusetts?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6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904F4D2-37EB-DD43-A04F-BAE7B8D914B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>
            <a:off x="9180946" y="1068932"/>
            <a:ext cx="2576994" cy="1576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9AF394-F7B2-154D-B22C-E47C64C9464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44678" y="1307428"/>
            <a:ext cx="2576994" cy="15766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5A9F4C-DCF3-B04D-80E2-4340366F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468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5FD6"/>
                </a:solidFill>
              </a:rPr>
              <a:t>Not so Straightforward…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DA3A9B-A8CC-0444-96E6-A3DA4E5BF9B8}"/>
              </a:ext>
            </a:extLst>
          </p:cNvPr>
          <p:cNvSpPr txBox="1">
            <a:spLocks/>
          </p:cNvSpPr>
          <p:nvPr/>
        </p:nvSpPr>
        <p:spPr>
          <a:xfrm>
            <a:off x="796979" y="2694590"/>
            <a:ext cx="5151501" cy="573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Cannot have multiple copies of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4E4E38-DD26-714D-B594-801FA620C15E}"/>
              </a:ext>
            </a:extLst>
          </p:cNvPr>
          <p:cNvCxnSpPr/>
          <p:nvPr/>
        </p:nvCxnSpPr>
        <p:spPr>
          <a:xfrm>
            <a:off x="838200" y="996594"/>
            <a:ext cx="10515600" cy="0"/>
          </a:xfrm>
          <a:prstGeom prst="line">
            <a:avLst/>
          </a:prstGeom>
          <a:ln w="38100">
            <a:solidFill>
              <a:srgbClr val="3EA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1DA489-9050-E447-A119-8E995DA13688}"/>
              </a:ext>
            </a:extLst>
          </p:cNvPr>
          <p:cNvSpPr txBox="1">
            <a:spLocks/>
          </p:cNvSpPr>
          <p:nvPr/>
        </p:nvSpPr>
        <p:spPr>
          <a:xfrm>
            <a:off x="838200" y="1677038"/>
            <a:ext cx="10515600" cy="573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No, Randomized Control not feasible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5A4045-4E1C-024A-8DCD-6A0983B20D05}"/>
              </a:ext>
            </a:extLst>
          </p:cNvPr>
          <p:cNvSpPr txBox="1">
            <a:spLocks/>
          </p:cNvSpPr>
          <p:nvPr/>
        </p:nvSpPr>
        <p:spPr>
          <a:xfrm>
            <a:off x="796979" y="5032752"/>
            <a:ext cx="10515600" cy="1381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Can’t compare over time because conditions change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850D54-54E1-2145-BD6A-D454993AC564}"/>
              </a:ext>
            </a:extLst>
          </p:cNvPr>
          <p:cNvGrpSpPr/>
          <p:nvPr/>
        </p:nvGrpSpPr>
        <p:grpSpPr>
          <a:xfrm>
            <a:off x="7438889" y="2705889"/>
            <a:ext cx="1294639" cy="1045987"/>
            <a:chOff x="7465006" y="2973069"/>
            <a:chExt cx="1294639" cy="104598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A7F9302-68B1-7648-B23F-23687C6D1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184230">
              <a:off x="7465006" y="3127156"/>
              <a:ext cx="1294639" cy="85630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DF2807-0E4F-974B-9313-7DAB1F943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41367" y="2973069"/>
              <a:ext cx="1045987" cy="1045987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163AC83-5ED3-2F43-B7FA-045BF64468C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>
            <a:off x="7025969" y="1068932"/>
            <a:ext cx="2576994" cy="1576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43EA75-0E2F-2047-8F3A-BB9BD4FF7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77283" flipH="1">
            <a:off x="10008310" y="2884794"/>
            <a:ext cx="1322187" cy="8563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7F4D3E3-3D9E-654F-9181-6B269FC73BDA}"/>
              </a:ext>
            </a:extLst>
          </p:cNvPr>
          <p:cNvSpPr txBox="1"/>
          <p:nvPr/>
        </p:nvSpPr>
        <p:spPr>
          <a:xfrm>
            <a:off x="838200" y="3267978"/>
            <a:ext cx="7995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	Massachusetts 	with and without 	gun control </a:t>
            </a:r>
          </a:p>
          <a:p>
            <a:r>
              <a:rPr lang="en-US" sz="2400" dirty="0"/>
              <a:t>	Same NYC store 	with and without 	neon lights</a:t>
            </a:r>
          </a:p>
          <a:p>
            <a:r>
              <a:rPr lang="en-US" sz="2400" dirty="0"/>
              <a:t>	Same cricket game 	with and without 	rain</a:t>
            </a:r>
          </a:p>
          <a:p>
            <a:endParaRPr lang="en-US" sz="2400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2894306-B37C-1C43-99AE-A723169D5A37}"/>
              </a:ext>
            </a:extLst>
          </p:cNvPr>
          <p:cNvSpPr txBox="1">
            <a:spLocks/>
          </p:cNvSpPr>
          <p:nvPr/>
        </p:nvSpPr>
        <p:spPr>
          <a:xfrm>
            <a:off x="838200" y="1677038"/>
            <a:ext cx="3675927" cy="573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Randomized Control Trial?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6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-0.01588 -0.23055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152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0234 -0.23264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8 -0.23055 L 1.875E-6 2.59259E-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148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23264 L 1.11022E-16 -1.85185E-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10677 -0.19722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9F4C-DCF3-B04D-80E2-4340366F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468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5FD6"/>
                </a:solidFill>
              </a:rPr>
              <a:t>Another Simple (but Profound) Answer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4E4E38-DD26-714D-B594-801FA620C15E}"/>
              </a:ext>
            </a:extLst>
          </p:cNvPr>
          <p:cNvCxnSpPr/>
          <p:nvPr/>
        </p:nvCxnSpPr>
        <p:spPr>
          <a:xfrm>
            <a:off x="838200" y="996594"/>
            <a:ext cx="10515600" cy="0"/>
          </a:xfrm>
          <a:prstGeom prst="line">
            <a:avLst/>
          </a:prstGeom>
          <a:ln w="38100">
            <a:solidFill>
              <a:srgbClr val="3EA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1DA489-9050-E447-A119-8E995DA13688}"/>
              </a:ext>
            </a:extLst>
          </p:cNvPr>
          <p:cNvSpPr txBox="1">
            <a:spLocks/>
          </p:cNvSpPr>
          <p:nvPr/>
        </p:nvSpPr>
        <p:spPr>
          <a:xfrm>
            <a:off x="838200" y="1308900"/>
            <a:ext cx="10515600" cy="61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Synthetic Control [Abadie et al 2003]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5CC380-90B5-0341-97FE-D0443EE867EB}"/>
              </a:ext>
            </a:extLst>
          </p:cNvPr>
          <p:cNvSpPr txBox="1">
            <a:spLocks/>
          </p:cNvSpPr>
          <p:nvPr/>
        </p:nvSpPr>
        <p:spPr>
          <a:xfrm>
            <a:off x="838200" y="5167712"/>
            <a:ext cx="10515600" cy="593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Key assumption:  intervention applied to treatment unit, NOT donor units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6CC541-3312-E34A-94B4-34C1063C8E4A}"/>
              </a:ext>
            </a:extLst>
          </p:cNvPr>
          <p:cNvSpPr txBox="1">
            <a:spLocks/>
          </p:cNvSpPr>
          <p:nvPr/>
        </p:nvSpPr>
        <p:spPr>
          <a:xfrm>
            <a:off x="838200" y="5876962"/>
            <a:ext cx="10515600" cy="593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Analyze:  compare observed with synthetic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C48F0D-05D6-5A47-B6E9-FE957CADF0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2438" y="3374009"/>
            <a:ext cx="2215302" cy="13553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E0ACF4-03F8-D247-89C3-EABB7524FF9B}"/>
              </a:ext>
            </a:extLst>
          </p:cNvPr>
          <p:cNvSpPr txBox="1"/>
          <p:nvPr/>
        </p:nvSpPr>
        <p:spPr>
          <a:xfrm>
            <a:off x="3198840" y="3718144"/>
            <a:ext cx="98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=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25719B-88E0-404F-9C2A-CA22AE332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464" y="3374009"/>
            <a:ext cx="1776480" cy="13553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667BB7-9348-2D48-B43A-0B6B424BDB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6772" y="3374009"/>
            <a:ext cx="1408058" cy="13553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8CD92A-DE7C-9647-A5D6-E3FEE12C92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1850" y="3374009"/>
            <a:ext cx="1166016" cy="13553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632E02-AE7A-A249-8E40-816364B3F670}"/>
              </a:ext>
            </a:extLst>
          </p:cNvPr>
          <p:cNvSpPr txBox="1"/>
          <p:nvPr/>
        </p:nvSpPr>
        <p:spPr>
          <a:xfrm>
            <a:off x="3948172" y="3718144"/>
            <a:ext cx="727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0.4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EC3A85-1C18-DB4C-A45B-F94C94DE35A4}"/>
              </a:ext>
            </a:extLst>
          </p:cNvPr>
          <p:cNvSpPr txBox="1"/>
          <p:nvPr/>
        </p:nvSpPr>
        <p:spPr>
          <a:xfrm>
            <a:off x="6349701" y="3718143"/>
            <a:ext cx="1394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    </a:t>
            </a:r>
            <a:r>
              <a:rPr lang="en-US" sz="2400" dirty="0"/>
              <a:t>+ </a:t>
            </a:r>
            <a:r>
              <a:rPr lang="en-US" sz="2400" dirty="0">
                <a:solidFill>
                  <a:schemeClr val="accent6"/>
                </a:solidFill>
              </a:rPr>
              <a:t>   </a:t>
            </a:r>
            <a:r>
              <a:rPr lang="en-US" sz="2400" dirty="0">
                <a:solidFill>
                  <a:srgbClr val="219BA6"/>
                </a:solidFill>
              </a:rPr>
              <a:t>0.5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69D726-EF49-6946-8E07-FF6D27A2CF93}"/>
              </a:ext>
            </a:extLst>
          </p:cNvPr>
          <p:cNvSpPr txBox="1"/>
          <p:nvPr/>
        </p:nvSpPr>
        <p:spPr>
          <a:xfrm>
            <a:off x="8452734" y="3718143"/>
            <a:ext cx="1394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     </a:t>
            </a:r>
            <a:r>
              <a:rPr lang="en-US" sz="2400" dirty="0"/>
              <a:t>+</a:t>
            </a:r>
            <a:r>
              <a:rPr lang="en-US" sz="2400" dirty="0">
                <a:solidFill>
                  <a:schemeClr val="accent6"/>
                </a:solidFill>
              </a:rPr>
              <a:t>    </a:t>
            </a:r>
            <a:r>
              <a:rPr lang="en-US" sz="2400" dirty="0">
                <a:solidFill>
                  <a:schemeClr val="accent2"/>
                </a:solidFill>
              </a:rPr>
              <a:t>0.1</a:t>
            </a:r>
            <a:endParaRPr lang="en-US" sz="24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FB93278B-6788-964E-B77E-F9A81EF254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48430"/>
                <a:ext cx="10515600" cy="97599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	=  convex combination of “donors”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treatment unit</a:t>
                </a:r>
              </a:p>
              <a:p>
                <a:pPr marL="0" indent="0">
                  <a:buNone/>
                </a:pPr>
                <a:r>
                  <a:rPr lang="en-US" sz="2400" dirty="0"/>
                  <a:t>		for metric of interest during “pre-intervention”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FB93278B-6788-964E-B77E-F9A81EF25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48430"/>
                <a:ext cx="10515600" cy="975990"/>
              </a:xfrm>
              <a:prstGeom prst="rect">
                <a:avLst/>
              </a:prstGeom>
              <a:blipFill>
                <a:blip r:embed="rId7"/>
                <a:stretch>
                  <a:fillRect t="-7792" b="-51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97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3" grpId="0"/>
      <p:bldP spid="13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9F4C-DCF3-B04D-80E2-4340366F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468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5FD6"/>
                </a:solidFill>
              </a:rPr>
              <a:t>Example: CA Prop 99 [Abadie et al 2010]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4E4E38-DD26-714D-B594-801FA620C15E}"/>
              </a:ext>
            </a:extLst>
          </p:cNvPr>
          <p:cNvCxnSpPr/>
          <p:nvPr/>
        </p:nvCxnSpPr>
        <p:spPr>
          <a:xfrm>
            <a:off x="838200" y="996594"/>
            <a:ext cx="10515600" cy="0"/>
          </a:xfrm>
          <a:prstGeom prst="line">
            <a:avLst/>
          </a:prstGeom>
          <a:ln w="38100">
            <a:solidFill>
              <a:srgbClr val="3EA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1DA489-9050-E447-A119-8E995DA13688}"/>
              </a:ext>
            </a:extLst>
          </p:cNvPr>
          <p:cNvSpPr txBox="1">
            <a:spLocks/>
          </p:cNvSpPr>
          <p:nvPr/>
        </p:nvSpPr>
        <p:spPr>
          <a:xfrm>
            <a:off x="838200" y="1341908"/>
            <a:ext cx="10515600" cy="610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Did Prop 99 impact cigarette sales?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0A912C-2320-4146-9235-EDC3C060F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015" y="2033386"/>
            <a:ext cx="5045969" cy="426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6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9F4C-DCF3-B04D-80E2-4340366F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468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5FD6"/>
                </a:solidFill>
              </a:rPr>
              <a:t>Example: Basque Country [Abadie et al 2010]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4E4E38-DD26-714D-B594-801FA620C15E}"/>
              </a:ext>
            </a:extLst>
          </p:cNvPr>
          <p:cNvCxnSpPr/>
          <p:nvPr/>
        </p:nvCxnSpPr>
        <p:spPr>
          <a:xfrm>
            <a:off x="838200" y="996594"/>
            <a:ext cx="10515600" cy="0"/>
          </a:xfrm>
          <a:prstGeom prst="line">
            <a:avLst/>
          </a:prstGeom>
          <a:ln w="38100">
            <a:solidFill>
              <a:srgbClr val="3EA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1DA489-9050-E447-A119-8E995DA13688}"/>
              </a:ext>
            </a:extLst>
          </p:cNvPr>
          <p:cNvSpPr txBox="1">
            <a:spLocks/>
          </p:cNvSpPr>
          <p:nvPr/>
        </p:nvSpPr>
        <p:spPr>
          <a:xfrm>
            <a:off x="838200" y="1401207"/>
            <a:ext cx="10515600" cy="622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Did Terrorism affect economy in Basque Country?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7B3E9C-BDF2-C04E-8378-0A134EAFA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877" y="2098159"/>
            <a:ext cx="4759582" cy="43478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D2CF94-AF97-D846-993A-03FAE624825C}"/>
              </a:ext>
            </a:extLst>
          </p:cNvPr>
          <p:cNvCxnSpPr/>
          <p:nvPr/>
        </p:nvCxnSpPr>
        <p:spPr>
          <a:xfrm>
            <a:off x="5500688" y="2257424"/>
            <a:ext cx="0" cy="348615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41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9F4C-DCF3-B04D-80E2-4340366F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468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5FD6"/>
                </a:solidFill>
              </a:rPr>
              <a:t>It’s Fragile Though…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4E4E38-DD26-714D-B594-801FA620C15E}"/>
              </a:ext>
            </a:extLst>
          </p:cNvPr>
          <p:cNvCxnSpPr/>
          <p:nvPr/>
        </p:nvCxnSpPr>
        <p:spPr>
          <a:xfrm>
            <a:off x="838200" y="996594"/>
            <a:ext cx="10515600" cy="0"/>
          </a:xfrm>
          <a:prstGeom prst="line">
            <a:avLst/>
          </a:prstGeom>
          <a:ln w="38100">
            <a:solidFill>
              <a:srgbClr val="3EA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1DA489-9050-E447-A119-8E995DA13688}"/>
              </a:ext>
            </a:extLst>
          </p:cNvPr>
          <p:cNvSpPr txBox="1">
            <a:spLocks/>
          </p:cNvSpPr>
          <p:nvPr/>
        </p:nvSpPr>
        <p:spPr>
          <a:xfrm>
            <a:off x="4309247" y="1403705"/>
            <a:ext cx="4150332" cy="622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SC: convex combination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54AEA7-DE8A-A34B-8759-C9C5A2F41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198" y="2661327"/>
            <a:ext cx="4805604" cy="353012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ACAE680-543C-B142-9276-C1FF8F3606AF}"/>
              </a:ext>
            </a:extLst>
          </p:cNvPr>
          <p:cNvSpPr txBox="1">
            <a:spLocks/>
          </p:cNvSpPr>
          <p:nvPr/>
        </p:nvSpPr>
        <p:spPr>
          <a:xfrm>
            <a:off x="8916637" y="4403172"/>
            <a:ext cx="2437163" cy="421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Overfitting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A1D4F0A-811E-F34E-9FCE-7D8BEFF54041}"/>
              </a:ext>
            </a:extLst>
          </p:cNvPr>
          <p:cNvCxnSpPr>
            <a:cxnSpLocks/>
          </p:cNvCxnSpPr>
          <p:nvPr/>
        </p:nvCxnSpPr>
        <p:spPr>
          <a:xfrm flipH="1" flipV="1">
            <a:off x="4947651" y="4302116"/>
            <a:ext cx="4337589" cy="3119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2D26EB0-0937-044E-9D5F-7286801CD7DA}"/>
              </a:ext>
            </a:extLst>
          </p:cNvPr>
          <p:cNvSpPr txBox="1">
            <a:spLocks/>
          </p:cNvSpPr>
          <p:nvPr/>
        </p:nvSpPr>
        <p:spPr>
          <a:xfrm>
            <a:off x="4765767" y="1407156"/>
            <a:ext cx="3095283" cy="10244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strike="sngStrike" dirty="0"/>
              <a:t>convex combination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6"/>
                </a:solidFill>
              </a:rPr>
              <a:t>linear combination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87053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3164</TotalTime>
  <Words>666</Words>
  <Application>Microsoft Macintosh PowerPoint</Application>
  <PresentationFormat>Widescreen</PresentationFormat>
  <Paragraphs>247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Office Theme</vt:lpstr>
      <vt:lpstr>Multi-dimensional Robust Synthetic Control (mRSC)</vt:lpstr>
      <vt:lpstr>A Few Simple Questions</vt:lpstr>
      <vt:lpstr>A Simple (but Profound) Answer</vt:lpstr>
      <vt:lpstr>A Few More “Simple” Questions</vt:lpstr>
      <vt:lpstr>Not so Straightforward…</vt:lpstr>
      <vt:lpstr>Another Simple (but Profound) Answer</vt:lpstr>
      <vt:lpstr>Example: CA Prop 99 [Abadie et al 2010]</vt:lpstr>
      <vt:lpstr>Example: Basque Country [Abadie et al 2010]</vt:lpstr>
      <vt:lpstr>It’s Fragile Though…</vt:lpstr>
      <vt:lpstr>How to Overcome Overfitting</vt:lpstr>
      <vt:lpstr>Robust Synthetic Control (RSC) [Amjad-Shah-Shen 2017]</vt:lpstr>
      <vt:lpstr>Impact of De-noising</vt:lpstr>
      <vt:lpstr>RSC for “Forecasting”</vt:lpstr>
      <vt:lpstr>RSC for “Forecasting” / Placebo Study</vt:lpstr>
      <vt:lpstr>Example: Walmart</vt:lpstr>
      <vt:lpstr>Example: Walmart</vt:lpstr>
      <vt:lpstr>Challenges of Limited Data</vt:lpstr>
      <vt:lpstr>Multi-dimensional Robust Synthetic Control [Amjad-Misra-Shah-Shen 19]</vt:lpstr>
      <vt:lpstr>Multi-dimensional Robust Synthetic Control [Amjad-Misra-Shah-Shen 19]</vt:lpstr>
      <vt:lpstr>Example: Walmart</vt:lpstr>
      <vt:lpstr>mRSC: Diagnostic Test</vt:lpstr>
      <vt:lpstr>Example: Cricket (the sport…)</vt:lpstr>
      <vt:lpstr>Cricket: Diagnostic Test</vt:lpstr>
      <vt:lpstr>Cricket: Problem Formulation</vt:lpstr>
      <vt:lpstr>CricketML</vt:lpstr>
      <vt:lpstr>Importance of Multi-metrics</vt:lpstr>
      <vt:lpstr>A Remark</vt:lpstr>
      <vt:lpstr>Results</vt:lpstr>
      <vt:lpstr>Summary of mRSC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Multi-dimensional Robust Synthetic Control (mRSC)</dc:title>
  <dc:creator>Microsoft Office User</dc:creator>
  <cp:lastModifiedBy>Microsoft Office User</cp:lastModifiedBy>
  <cp:revision>208</cp:revision>
  <dcterms:created xsi:type="dcterms:W3CDTF">2019-06-16T18:27:19Z</dcterms:created>
  <dcterms:modified xsi:type="dcterms:W3CDTF">2019-06-18T23:19:22Z</dcterms:modified>
</cp:coreProperties>
</file>