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258" r:id="rId2"/>
    <p:sldId id="428" r:id="rId3"/>
    <p:sldId id="429" r:id="rId4"/>
    <p:sldId id="430" r:id="rId5"/>
    <p:sldId id="441" r:id="rId6"/>
    <p:sldId id="433" r:id="rId7"/>
    <p:sldId id="438" r:id="rId8"/>
    <p:sldId id="439" r:id="rId9"/>
    <p:sldId id="432" r:id="rId10"/>
    <p:sldId id="437" r:id="rId11"/>
    <p:sldId id="435" r:id="rId12"/>
    <p:sldId id="436" r:id="rId13"/>
    <p:sldId id="440" r:id="rId14"/>
    <p:sldId id="4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2" autoAdjust="0"/>
  </p:normalViewPr>
  <p:slideViewPr>
    <p:cSldViewPr>
      <p:cViewPr varScale="1">
        <p:scale>
          <a:sx n="77" d="100"/>
          <a:sy n="77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9883F-5C0B-48ED-A09A-172F05E54707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90C16-901E-4C2B-A3C1-CCE8FE4A6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Thm3,</a:t>
                </a:r>
                <a:r>
                  <a:rPr lang="en-US" baseline="0" dirty="0" smtClean="0"/>
                  <a:t> we can normalize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baseline="0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How to find the price vector to maximize</a:t>
                </a:r>
                <a:r>
                  <a:rPr lang="en-US" baseline="0" dirty="0" smtClean="0"/>
                  <a:t> social welfare?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Thm3,</a:t>
                </a:r>
                <a:r>
                  <a:rPr lang="en-US" baseline="0" dirty="0" smtClean="0"/>
                  <a:t> we can normalize </a:t>
                </a:r>
                <a:r>
                  <a:rPr lang="en-US" b="0" i="0" baseline="0" smtClean="0">
                    <a:latin typeface="Cambria Math"/>
                  </a:rPr>
                  <a:t>∑8_𝑖▒𝑝_𝑖 =1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How to find the price vector to maximize</a:t>
                </a:r>
                <a:r>
                  <a:rPr lang="en-US" baseline="0" dirty="0" smtClean="0"/>
                  <a:t> social welfare?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SG" dirty="0" smtClean="0"/>
                  <a:t>The challenge is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SG" dirty="0" smtClean="0"/>
                  <a:t> is unknown to the central planner.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SG" dirty="0" smtClean="0"/>
                  <a:t>The challenge is that </a:t>
                </a:r>
                <a:r>
                  <a:rPr lang="en-SG" i="0" dirty="0" smtClean="0">
                    <a:latin typeface="Cambria Math"/>
                  </a:rPr>
                  <a:t>𝑣_𝑖</a:t>
                </a:r>
                <a:r>
                  <a:rPr lang="en-US" b="0" i="0" dirty="0" smtClean="0">
                    <a:latin typeface="Cambria Math"/>
                  </a:rPr>
                  <a:t> (⋅)</a:t>
                </a:r>
                <a:r>
                  <a:rPr lang="en-SG" dirty="0" smtClean="0"/>
                  <a:t> is unknown to the central planner.</a:t>
                </a:r>
                <a:endParaRPr lang="en-SG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−1=0⇒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SG" sz="240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0" i="0" smtClean="0">
                    <a:latin typeface="Cambria Math"/>
                  </a:rPr>
                  <a:t>𝑢_𝑖^′ (</a:t>
                </a:r>
                <a:r>
                  <a:rPr lang="en-US" sz="2400" b="0" i="0" smtClean="0">
                    <a:latin typeface="Cambria Math"/>
                  </a:rPr>
                  <a:t>𝑤_𝑖 )</a:t>
                </a:r>
                <a:r>
                  <a:rPr lang="en-US" sz="2400" b="0" i="0" smtClean="0">
                    <a:latin typeface="Cambria Math"/>
                  </a:rPr>
                  <a:t>=1/𝜇 𝑣_𝑖^′ (𝑤_𝑖/𝜇)−1=0⇒</a:t>
                </a:r>
                <a:r>
                  <a:rPr lang="en-US" sz="2400" b="0" i="0" smtClean="0">
                    <a:latin typeface="Cambria Math"/>
                  </a:rPr>
                  <a:t>𝑣</a:t>
                </a:r>
                <a:r>
                  <a:rPr lang="en-US" sz="2400" b="0" i="0" smtClean="0">
                    <a:latin typeface="Cambria Math"/>
                  </a:rPr>
                  <a:t>_</a:t>
                </a:r>
                <a:r>
                  <a:rPr lang="en-US" sz="2400" b="0" i="0" smtClean="0">
                    <a:latin typeface="Cambria Math"/>
                  </a:rPr>
                  <a:t>𝑖^′ (𝑤_𝑖/𝜇)</a:t>
                </a:r>
                <a:r>
                  <a:rPr lang="en-US" sz="2400" b="0" i="0" smtClean="0">
                    <a:latin typeface="Cambria Math"/>
                  </a:rPr>
                  <a:t>=𝜇</a:t>
                </a:r>
                <a:endParaRPr lang="en-SG" sz="24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−1=0⇒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SG" sz="240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0" i="0" smtClean="0">
                    <a:latin typeface="Cambria Math"/>
                  </a:rPr>
                  <a:t>𝑢_𝑖^′ (</a:t>
                </a:r>
                <a:r>
                  <a:rPr lang="en-US" sz="2400" b="0" i="0" smtClean="0">
                    <a:latin typeface="Cambria Math"/>
                  </a:rPr>
                  <a:t>𝑤_𝑖 )</a:t>
                </a:r>
                <a:r>
                  <a:rPr lang="en-US" sz="2400" b="0" i="0" smtClean="0">
                    <a:latin typeface="Cambria Math"/>
                  </a:rPr>
                  <a:t>=1/𝜇 𝑣_𝑖^′ (𝑤_𝑖/𝜇)−1=0⇒</a:t>
                </a:r>
                <a:r>
                  <a:rPr lang="en-US" sz="2400" b="0" i="0" smtClean="0">
                    <a:latin typeface="Cambria Math"/>
                  </a:rPr>
                  <a:t>𝑣</a:t>
                </a:r>
                <a:r>
                  <a:rPr lang="en-US" sz="2400" b="0" i="0" smtClean="0">
                    <a:latin typeface="Cambria Math"/>
                  </a:rPr>
                  <a:t>_</a:t>
                </a:r>
                <a:r>
                  <a:rPr lang="en-US" sz="2400" b="0" i="0" smtClean="0">
                    <a:latin typeface="Cambria Math"/>
                  </a:rPr>
                  <a:t>𝑖^′ (𝑤_𝑖/𝜇)</a:t>
                </a:r>
                <a:r>
                  <a:rPr lang="en-US" sz="2400" b="0" i="0" smtClean="0">
                    <a:latin typeface="Cambria Math"/>
                  </a:rPr>
                  <a:t>=𝜇</a:t>
                </a:r>
                <a:endParaRPr lang="en-SG" sz="24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In other words, the price of anarchy</a:t>
            </a:r>
            <a:r>
              <a:rPr lang="en-SG" baseline="0" dirty="0" smtClean="0"/>
              <a:t> is 4/3.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This can be seen as a generalization of</a:t>
            </a:r>
            <a:r>
              <a:rPr lang="en-SG" baseline="0" dirty="0" smtClean="0"/>
              <a:t> the Kelly mechanism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This can be seen as a generalization of</a:t>
            </a:r>
            <a:r>
              <a:rPr lang="en-SG" baseline="0" dirty="0" smtClean="0"/>
              <a:t> the Kelly mechanism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Thm 4</a:t>
                </a:r>
                <a:r>
                  <a:rPr lang="en-US" baseline="0" dirty="0" smtClean="0"/>
                  <a:t> implies that the best bid for user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baseline="0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baseline="0" dirty="0" smtClean="0">
                        <a:latin typeface="Cambria Math"/>
                      </a:rPr>
                      <m:t>=</m:t>
                    </m:r>
                    <m:r>
                      <a:rPr lang="en-US" i="1" baseline="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baseline="0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If under some price, it</a:t>
                </a:r>
                <a:r>
                  <a:rPr lang="en-US" baseline="0" dirty="0" smtClean="0"/>
                  <a:t> is not worth getting any resource, it won’t worth when the price is even higher.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Thm 4</a:t>
                </a:r>
                <a:r>
                  <a:rPr lang="en-US" baseline="0" dirty="0" smtClean="0"/>
                  <a:t> implies that the best bid for user </a:t>
                </a:r>
                <a:r>
                  <a:rPr lang="en-US" i="0" baseline="0" dirty="0" smtClean="0">
                    <a:latin typeface="Cambria Math"/>
                  </a:rPr>
                  <a:t>𝑖</a:t>
                </a:r>
                <a:r>
                  <a:rPr lang="en-US" baseline="0" dirty="0" smtClean="0"/>
                  <a:t> is </a:t>
                </a:r>
                <a:r>
                  <a:rPr lang="en-US" i="0" baseline="0" dirty="0" smtClean="0">
                    <a:latin typeface="Cambria Math"/>
                  </a:rPr>
                  <a:t>𝑡_𝑖</a:t>
                </a:r>
                <a:r>
                  <a:rPr lang="en-US" b="0" i="0" baseline="0" dirty="0" smtClean="0">
                    <a:latin typeface="Cambria Math"/>
                  </a:rPr>
                  <a:t>=</a:t>
                </a:r>
                <a:r>
                  <a:rPr lang="en-US" i="0" baseline="0" dirty="0" smtClean="0">
                    <a:latin typeface="Cambria Math"/>
                  </a:rPr>
                  <a:t>0</a:t>
                </a:r>
                <a:r>
                  <a:rPr lang="en-US" baseline="0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If under some price, it</a:t>
                </a:r>
                <a:r>
                  <a:rPr lang="en-US" baseline="0" dirty="0" smtClean="0"/>
                  <a:t> is not worth getting any resource, it won’t worth when the price is even higher.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0C16-901E-4C2B-A3C1-CCE8FE4A6D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406400" y="1219200"/>
            <a:ext cx="81153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SG" sz="3500" b="1" dirty="0" smtClean="0">
                <a:solidFill>
                  <a:srgbClr val="3333FF"/>
                </a:solidFill>
              </a:rPr>
              <a:t>Price Differentiation in the Kelly Mechanism</a:t>
            </a:r>
            <a:endParaRPr lang="en-US" sz="3500" dirty="0">
              <a:solidFill>
                <a:schemeClr val="accent2"/>
              </a:solidFill>
            </a:endParaRP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1447801" y="3200400"/>
            <a:ext cx="6858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b="1" dirty="0" smtClean="0">
                <a:latin typeface="Arial" charset="0"/>
              </a:rPr>
              <a:t>Richard Ma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 smtClean="0">
                <a:latin typeface="Arial" charset="0"/>
              </a:rPr>
              <a:t>Advanced Digital Sciences Center, Illinois at Singapore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 smtClean="0">
                <a:latin typeface="Arial" charset="0"/>
              </a:rPr>
              <a:t>School </a:t>
            </a:r>
            <a:r>
              <a:rPr lang="en-US" sz="2000" dirty="0">
                <a:latin typeface="Arial" charset="0"/>
              </a:rPr>
              <a:t>of Computing,  National University of Singapore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 dirty="0">
              <a:latin typeface="Arial" charset="0"/>
            </a:endParaRPr>
          </a:p>
        </p:txBody>
      </p:sp>
      <p:sp>
        <p:nvSpPr>
          <p:cNvPr id="2053" name="Rectangle 1035"/>
          <p:cNvSpPr>
            <a:spLocks noChangeArrowheads="1"/>
          </p:cNvSpPr>
          <p:nvPr/>
        </p:nvSpPr>
        <p:spPr bwMode="auto">
          <a:xfrm>
            <a:off x="176213" y="4572000"/>
            <a:ext cx="86629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SG" sz="2000" dirty="0" smtClean="0"/>
              <a:t>Joint work with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SG" sz="2000" dirty="0" smtClean="0"/>
              <a:t>Dah Ming Chiu, John </a:t>
            </a:r>
            <a:r>
              <a:rPr lang="en-SG" sz="2000" dirty="0" err="1" smtClean="0"/>
              <a:t>Lui</a:t>
            </a:r>
            <a:r>
              <a:rPr lang="en-SG" sz="2000" dirty="0"/>
              <a:t> </a:t>
            </a:r>
            <a:r>
              <a:rPr lang="en-SG" sz="2000" dirty="0" smtClean="0"/>
              <a:t>(Chinese University of Hong Kong) </a:t>
            </a:r>
            <a:endParaRPr lang="en-SG" sz="2000" dirty="0"/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SG" sz="2000" dirty="0" smtClean="0"/>
              <a:t>Vishal </a:t>
            </a:r>
            <a:r>
              <a:rPr lang="en-SG" sz="2000" dirty="0" err="1" smtClean="0"/>
              <a:t>Misra</a:t>
            </a:r>
            <a:r>
              <a:rPr lang="en-SG" sz="2000" dirty="0" smtClean="0"/>
              <a:t>, Dan Rubenstein (Columbia University)</a:t>
            </a:r>
            <a:endParaRPr lang="en-US" sz="2000" dirty="0">
              <a:latin typeface="Arial" charset="0"/>
            </a:endParaRPr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252413" y="6096000"/>
            <a:ext cx="58435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 smtClean="0"/>
              <a:t>W-PIN 2012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Properties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 4: If any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gets zero under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, then the equilibrium does not change if we further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unilaterally.</a:t>
                </a:r>
              </a:p>
              <a:p>
                <a:endParaRPr lang="en-US" sz="800" dirty="0" smtClean="0"/>
              </a:p>
              <a:p>
                <a:r>
                  <a:rPr lang="en-US" dirty="0" smtClean="0"/>
                  <a:t>Theorem 5: There is a connected set of price vectors that maps to the set of all resource allocations </a:t>
                </a:r>
                <a:r>
                  <a:rPr lang="en-US" i="1" dirty="0" smtClean="0"/>
                  <a:t>continuously</a:t>
                </a:r>
                <a:r>
                  <a:rPr lang="en-US" dirty="0" smtClean="0"/>
                  <a:t> and </a:t>
                </a:r>
                <a:r>
                  <a:rPr lang="en-US" i="1" dirty="0" err="1" smtClean="0"/>
                  <a:t>bijectively</a:t>
                </a:r>
                <a:r>
                  <a:rPr lang="en-US" dirty="0" smtClean="0"/>
                  <a:t>.</a:t>
                </a: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none" dirty="0" smtClean="0"/>
                  <a:t>Mapping from </a:t>
                </a:r>
                <a14:m>
                  <m:oMath xmlns:m="http://schemas.openxmlformats.org/officeDocument/2006/math">
                    <m:r>
                      <a:rPr lang="en-US" b="1" i="1" u="none" dirty="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u="none" dirty="0" smtClean="0"/>
                  <a:t> to </a:t>
                </a:r>
                <a14:m>
                  <m:oMath xmlns:m="http://schemas.openxmlformats.org/officeDocument/2006/math">
                    <m:r>
                      <a:rPr lang="en-US" b="1" i="1" u="none" dirty="0" smtClean="0">
                        <a:latin typeface="Cambria Math"/>
                      </a:rPr>
                      <m:t>𝒅</m:t>
                    </m:r>
                  </m:oMath>
                </a14:m>
                <a:endParaRPr lang="en-US" b="1" u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24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𝑘𝑑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sz="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richard.ma\Documents\Dropbox\My Research\Kelly Mechanism\W-PIN\mapp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1409700"/>
            <a:ext cx="685641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Valuation Revelation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 that achieves the social welfare as a Nash equilibrium</a:t>
                </a:r>
              </a:p>
              <a:p>
                <a:endParaRPr lang="en-US" sz="800" dirty="0" smtClean="0"/>
              </a:p>
              <a:p>
                <a:r>
                  <a:rPr lang="en-US" dirty="0" smtClean="0"/>
                  <a:t>Problem: we still don’t know the 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sz="800" dirty="0"/>
              </a:p>
              <a:p>
                <a:r>
                  <a:rPr lang="en-US" dirty="0" smtClean="0"/>
                  <a:t>Theorem 6: In equilibrium,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theory, we can recover the (shape of) valuation functions.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312" r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Unsolved Problem (</a:t>
            </a:r>
            <a:r>
              <a:rPr lang="en-US" u="none" dirty="0"/>
              <a:t>F</a:t>
            </a:r>
            <a:r>
              <a:rPr lang="en-US" u="none" dirty="0" smtClean="0"/>
              <a:t>uture work)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 7: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achieve social optimum </a:t>
                </a:r>
                <a:r>
                  <a:rPr lang="en-US" dirty="0" err="1" smtClean="0"/>
                  <a:t>iff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all users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r>
                  <a:rPr lang="en-US" dirty="0" smtClean="0"/>
                  <a:t>The above provides some hint about how to adjust the prices between a pair of users.</a:t>
                </a:r>
              </a:p>
              <a:p>
                <a:endParaRPr lang="en-US" sz="800" dirty="0"/>
              </a:p>
              <a:p>
                <a:r>
                  <a:rPr lang="en-US" dirty="0" smtClean="0"/>
                  <a:t>Question: how can we utilize the above result to maximize social welfare?</a:t>
                </a:r>
              </a:p>
              <a:p>
                <a:pPr lvl="1"/>
                <a:r>
                  <a:rPr lang="en-US" dirty="0" smtClean="0"/>
                  <a:t>Feedback control?</a:t>
                </a:r>
              </a:p>
              <a:p>
                <a:pPr lvl="1"/>
                <a:r>
                  <a:rPr lang="en-US" dirty="0" smtClean="0"/>
                  <a:t>Convergence?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47" t="-1312" r="-1647" b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u="none" dirty="0" smtClean="0"/>
              <a:t>A Resource Allocation Problem</a:t>
            </a:r>
            <a:endParaRPr lang="en-US" u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One divisible resource with capacity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SG" dirty="0" smtClean="0"/>
              </a:p>
              <a:p>
                <a:pPr lvl="1"/>
                <a:r>
                  <a:rPr lang="en-SG" dirty="0" smtClean="0"/>
                  <a:t>E.g., bandwidth , CPU cycles</a:t>
                </a:r>
                <a:endParaRPr lang="en-SG" dirty="0" smtClean="0"/>
              </a:p>
              <a:p>
                <a:endParaRPr lang="en-SG" sz="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SG" dirty="0" smtClean="0"/>
                  <a:t> users compete for the resource</a:t>
                </a:r>
              </a:p>
              <a:p>
                <a:endParaRPr lang="en-SG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i="1" dirty="0" err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SG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dirty="0" smtClean="0"/>
                  <a:t>: user </a:t>
                </a:r>
                <a14:m>
                  <m:oMath xmlns:m="http://schemas.openxmlformats.org/officeDocument/2006/math">
                    <m:r>
                      <a:rPr lang="en-SG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‘s valuation (or monetary utility)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 smtClean="0"/>
                  <a:t> amount of resource</a:t>
                </a:r>
              </a:p>
              <a:p>
                <a:pPr lvl="1"/>
                <a:r>
                  <a:rPr lang="en-SG" dirty="0" smtClean="0"/>
                  <a:t>Increasing, Concave and Differentiable</a:t>
                </a:r>
              </a:p>
              <a:p>
                <a:pPr lvl="1"/>
                <a:endParaRPr lang="en-SG" sz="800" dirty="0" smtClean="0"/>
              </a:p>
              <a:p>
                <a:r>
                  <a:rPr lang="en-SG" dirty="0" smtClean="0"/>
                  <a:t>A social welfare maximization </a:t>
                </a:r>
                <a:r>
                  <a:rPr lang="en-SG" dirty="0" smtClean="0"/>
                  <a:t>problem:</a:t>
                </a:r>
                <a:endParaRPr lang="en-SG" dirty="0" smtClean="0"/>
              </a:p>
              <a:p>
                <a:pPr lvl="1"/>
                <a:r>
                  <a:rPr lang="en-SG" dirty="0" smtClean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SG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SG" dirty="0" smtClean="0"/>
              </a:p>
              <a:p>
                <a:pPr lvl="1"/>
                <a:r>
                  <a:rPr lang="en-SG" dirty="0" smtClean="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SG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SG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SG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SG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S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312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3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u="none" dirty="0" smtClean="0"/>
              <a:t>The Kelly Mechanism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Each 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submits a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 smtClean="0"/>
                  <a:t>, which is the  willingness to pay (for unknown amount of resource)</a:t>
                </a:r>
              </a:p>
              <a:p>
                <a:endParaRPr lang="en-SG" sz="800" dirty="0"/>
              </a:p>
              <a:p>
                <a:r>
                  <a:rPr lang="en-SG" dirty="0" smtClean="0"/>
                  <a:t>Resource is allocated proportionally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SG" dirty="0"/>
              </a:p>
              <a:p>
                <a:endParaRPr lang="en-SG" sz="800" dirty="0" smtClean="0"/>
              </a:p>
              <a:p>
                <a:r>
                  <a:rPr lang="en-SG" dirty="0" smtClean="0"/>
                  <a:t>The utility of each 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S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u="none" dirty="0" smtClean="0"/>
              <a:t>Properties of Kelly Mechanism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Equal price (per unit resource)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SG" dirty="0"/>
              </a:p>
              <a:p>
                <a:endParaRPr lang="en-SG" sz="800" dirty="0" smtClean="0"/>
              </a:p>
              <a:p>
                <a:r>
                  <a:rPr lang="en-SG" dirty="0" smtClean="0"/>
                  <a:t>Price-taking assumption: Given a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SG" dirty="0" smtClean="0"/>
                  <a:t>, each 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maximizes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  <a:p>
                <a:endParaRPr lang="en-SG" sz="800" dirty="0" smtClean="0"/>
              </a:p>
              <a:p>
                <a:pPr marL="342900" lvl="1" indent="-342900">
                  <a:buSzPct val="85000"/>
                </a:pPr>
                <a:r>
                  <a:rPr lang="en-SG" dirty="0" smtClean="0"/>
                  <a:t>First-order condition: </a:t>
                </a:r>
              </a:p>
              <a:p>
                <a:pPr marL="342900" lvl="1" indent="-342900">
                  <a:buSzPct val="85000"/>
                </a:pPr>
                <a:endParaRPr lang="en-US" sz="800" dirty="0" smtClean="0"/>
              </a:p>
              <a:p>
                <a:pPr marL="0" lvl="1" indent="0">
                  <a:buSzPct val="8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−1=0⇒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S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2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u="none" dirty="0" smtClean="0"/>
              <a:t>Properties of Kelly Mechanism</a:t>
            </a:r>
            <a:endParaRPr lang="en-US" u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[Kelly ‘98] Under the price-taking assumption, there exists a unique competitive equilibrium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SG" b="1" i="1" dirty="0" smtClean="0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SG" i="1" dirty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SG" i="1" dirty="0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SG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SG" dirty="0" smtClean="0"/>
                  <a:t> under which </a:t>
                </a:r>
                <a:endParaRPr lang="en-SG" dirty="0" smtClean="0"/>
              </a:p>
              <a:p>
                <a:pPr lvl="1"/>
                <a:r>
                  <a:rPr lang="en-US" dirty="0"/>
                  <a:t>the network “clears the market</a:t>
                </a:r>
                <a:r>
                  <a:rPr lang="en-US" dirty="0" smtClean="0"/>
                  <a:t>”: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SG" dirty="0"/>
              </a:p>
              <a:p>
                <a:pPr lvl="1"/>
                <a:r>
                  <a:rPr lang="en-SG" dirty="0" smtClean="0"/>
                  <a:t>the </a:t>
                </a:r>
                <a:r>
                  <a:rPr lang="en-SG" dirty="0" smtClean="0"/>
                  <a:t>social welfare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SG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SG" dirty="0" smtClean="0"/>
                  <a:t> is maximized</a:t>
                </a:r>
              </a:p>
              <a:p>
                <a:endParaRPr lang="en-SG" sz="800" dirty="0"/>
              </a:p>
              <a:p>
                <a:r>
                  <a:rPr lang="en-SG" dirty="0" smtClean="0"/>
                  <a:t>It works when the number of users is big, where each user’s strategy does not move the market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SG" dirty="0" smtClean="0"/>
                  <a:t> much.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312" r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6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u="none" dirty="0" smtClean="0"/>
              <a:t>Non-cooperative Game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Without the price-taking assumption, Kelly mechanism creates a non-cooperative game</a:t>
                </a:r>
              </a:p>
              <a:p>
                <a:pPr lvl="1"/>
                <a:r>
                  <a:rPr lang="en-SG" dirty="0"/>
                  <a:t>User </a:t>
                </a:r>
                <a14:m>
                  <m:oMath xmlns:m="http://schemas.openxmlformats.org/officeDocument/2006/math">
                    <m:r>
                      <a:rPr lang="en-SG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/>
                  <a:t>’s s</a:t>
                </a:r>
                <a:r>
                  <a:rPr lang="en-SG" dirty="0" smtClean="0"/>
                  <a:t>trategy</a:t>
                </a:r>
                <a:r>
                  <a:rPr lang="en-SG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SG" dirty="0" smtClean="0"/>
              </a:p>
              <a:p>
                <a:pPr lvl="1"/>
                <a:r>
                  <a:rPr lang="en-SG" dirty="0" smtClean="0"/>
                  <a:t>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’s objective: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endParaRPr lang="en-SG" dirty="0" smtClean="0"/>
              </a:p>
              <a:p>
                <a:endParaRPr lang="en-SG" sz="800" dirty="0" smtClean="0"/>
              </a:p>
              <a:p>
                <a:r>
                  <a:rPr lang="en-SG" dirty="0" smtClean="0"/>
                  <a:t>[</a:t>
                </a:r>
                <a:r>
                  <a:rPr lang="en-SG" dirty="0" err="1" smtClean="0"/>
                  <a:t>Hajek</a:t>
                </a:r>
                <a:r>
                  <a:rPr lang="en-SG" dirty="0" smtClean="0"/>
                  <a:t> et al. 02] There exists a unique Nash equilibrium for the game.</a:t>
                </a:r>
              </a:p>
              <a:p>
                <a:endParaRPr lang="en-SG" sz="800" dirty="0" smtClean="0"/>
              </a:p>
              <a:p>
                <a:r>
                  <a:rPr lang="en-SG" dirty="0" smtClean="0"/>
                  <a:t>[</a:t>
                </a:r>
                <a:r>
                  <a:rPr lang="en-SG" dirty="0" err="1" smtClean="0"/>
                  <a:t>Johari</a:t>
                </a:r>
                <a:r>
                  <a:rPr lang="en-SG" dirty="0" smtClean="0"/>
                  <a:t> et al. 04] Efficiency loss from the Nash equilibrium could be as big as 25% of the social optimum (or </a:t>
                </a:r>
                <a:r>
                  <a:rPr lang="en-SG" dirty="0" err="1" smtClean="0"/>
                  <a:t>PoA</a:t>
                </a:r>
                <a:r>
                  <a:rPr lang="en-SG" dirty="0" smtClean="0"/>
                  <a:t> </a:t>
                </a:r>
                <a14:m>
                  <m:oMath xmlns:m="http://schemas.openxmlformats.org/officeDocument/2006/math">
                    <m:r>
                      <a:rPr lang="en-SG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4/3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SG" sz="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312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7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SG" u="none" dirty="0" smtClean="0"/>
                  <a:t>Price Differentiation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0" i="1" u="none" smtClean="0">
                            <a:latin typeface="Cambria Math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en-US" b="1" i="1" u="none" smtClean="0">
                            <a:latin typeface="Cambria Math"/>
                          </a:rPr>
                          <m:t>𝒑</m:t>
                        </m:r>
                      </m:sup>
                    </m:sSup>
                  </m:oMath>
                </a14:m>
                <a:endParaRPr lang="en-US" b="1" u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24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Each </a:t>
                </a:r>
                <a:r>
                  <a:rPr lang="en-SG" dirty="0"/>
                  <a:t>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buys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 smtClean="0"/>
                  <a:t> “tickets</a:t>
                </a:r>
                <a:r>
                  <a:rPr lang="en-SG" dirty="0"/>
                  <a:t>” for bidding</a:t>
                </a:r>
              </a:p>
              <a:p>
                <a:r>
                  <a:rPr lang="en-SG" dirty="0"/>
                  <a:t>Allocation is proportional to </a:t>
                </a:r>
                <a:r>
                  <a:rPr lang="en-SG" dirty="0" smtClean="0"/>
                  <a:t># of </a:t>
                </a:r>
                <a:r>
                  <a:rPr lang="en-SG" dirty="0"/>
                  <a:t>“tickets</a:t>
                </a:r>
                <a:r>
                  <a:rPr lang="en-SG" dirty="0" smtClean="0"/>
                  <a:t>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SG" dirty="0"/>
              </a:p>
              <a:p>
                <a:r>
                  <a:rPr lang="en-SG" dirty="0" smtClean="0"/>
                  <a:t>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pays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SG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 for </a:t>
                </a:r>
                <a:r>
                  <a:rPr lang="en-SG" dirty="0" smtClean="0"/>
                  <a:t>each “ticket</a:t>
                </a:r>
                <a:r>
                  <a:rPr lang="en-SG" dirty="0"/>
                  <a:t>” </a:t>
                </a:r>
                <a:endParaRPr lang="en-SG" dirty="0" smtClean="0"/>
              </a:p>
              <a:p>
                <a:pPr marL="0" indent="0">
                  <a:buNone/>
                </a:pPr>
                <a:endParaRPr lang="en-SG" dirty="0" smtClean="0"/>
              </a:p>
              <a:p>
                <a:r>
                  <a:rPr lang="en-SG" dirty="0" smtClean="0"/>
                  <a:t>Given a fixed price vector </a:t>
                </a:r>
                <a14:m>
                  <m:oMath xmlns:m="http://schemas.openxmlformats.org/officeDocument/2006/math">
                    <m:r>
                      <a:rPr lang="en-SG" b="1" i="1" dirty="0" smtClean="0">
                        <a:latin typeface="Cambria Math"/>
                      </a:rPr>
                      <m:t>𝒑</m:t>
                    </m:r>
                    <m:r>
                      <a:rPr lang="en-SG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,⋯,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SG" i="1" dirty="0" smtClean="0">
                        <a:latin typeface="Cambria Math"/>
                      </a:rPr>
                      <m:t>)</m:t>
                    </m:r>
                  </m:oMath>
                </a14:m>
                <a:endParaRPr lang="en-SG" dirty="0" smtClean="0"/>
              </a:p>
              <a:p>
                <a:r>
                  <a:rPr lang="en-SG" dirty="0" smtClean="0"/>
                  <a:t>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uses a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SG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 smtClean="0"/>
                  <a:t> to maximize</a:t>
                </a:r>
              </a:p>
              <a:p>
                <a:endParaRPr lang="en-SG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SG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SG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𝒕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98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5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SG" u="none" dirty="0" smtClean="0"/>
                  <a:t>A Generalized Mechanism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0" i="1" u="none" smtClean="0">
                            <a:latin typeface="Cambria Math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en-US" b="1" i="1" u="none" smtClean="0">
                            <a:latin typeface="Cambria Math"/>
                          </a:rPr>
                          <m:t>𝒑</m:t>
                        </m:r>
                      </m:sup>
                    </m:sSup>
                  </m:oMath>
                </a14:m>
                <a:endParaRPr lang="en-US" b="1" u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24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 smtClean="0"/>
                  <a:t>Price differentiation: per unit resource price for user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SG" dirty="0" smtClean="0"/>
                  <a:t> is</a:t>
                </a:r>
              </a:p>
              <a:p>
                <a:endParaRPr lang="en-SG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SG" dirty="0" smtClean="0"/>
              </a:p>
              <a:p>
                <a:endParaRPr lang="en-SG" dirty="0" smtClean="0"/>
              </a:p>
              <a:p>
                <a:r>
                  <a:rPr lang="en-SG" dirty="0" smtClean="0"/>
                  <a:t>If the price vector </a:t>
                </a:r>
                <a14:m>
                  <m:oMath xmlns:m="http://schemas.openxmlformats.org/officeDocument/2006/math">
                    <m:r>
                      <a:rPr lang="en-SG" b="1" i="1" dirty="0" smtClean="0">
                        <a:latin typeface="Cambria Math"/>
                      </a:rPr>
                      <m:t>𝒑</m:t>
                    </m:r>
                    <m:r>
                      <a:rPr lang="en-SG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SG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SG" dirty="0" smtClean="0"/>
                  <a:t>, the special case is the Kelly mechanism</a:t>
                </a:r>
                <a:endParaRPr lang="en-SG" b="1" dirty="0" smtClean="0"/>
              </a:p>
              <a:p>
                <a:endParaRPr lang="en-S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98" t="-1312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Properties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 1: Under any price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 there exists a unique Nash equilibrium.</a:t>
                </a:r>
              </a:p>
              <a:p>
                <a:endParaRPr lang="en-US" sz="800" dirty="0" smtClean="0"/>
              </a:p>
              <a:p>
                <a:r>
                  <a:rPr lang="en-US" dirty="0" smtClean="0"/>
                  <a:t>Theorem 2: For any allocation vector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𝐝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there exists a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𝐝</m:t>
                    </m:r>
                  </m:oMath>
                </a14:m>
                <a:r>
                  <a:rPr lang="en-US" dirty="0" smtClean="0"/>
                  <a:t> is the allocation of the unique Nash equilibrium.</a:t>
                </a:r>
              </a:p>
              <a:p>
                <a:endParaRPr lang="en-US" sz="800" dirty="0"/>
              </a:p>
              <a:p>
                <a:r>
                  <a:rPr lang="en-US" dirty="0" smtClean="0"/>
                  <a:t>Theorem 3: For any two price vectors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𝒒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 Nash equilibrium satisfies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𝒒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latin typeface="Cambria Math"/>
                              </a:rPr>
                              <m:t>𝒌</m:t>
                            </m:r>
                          </m:den>
                        </m:f>
                        <m:r>
                          <a:rPr lang="en-US" sz="2800" b="1" i="1" dirty="0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𝒒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312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o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Cartoon</Template>
  <TotalTime>10205</TotalTime>
  <Words>1340</Words>
  <Application>Microsoft Office PowerPoint</Application>
  <PresentationFormat>On-screen Show (4:3)</PresentationFormat>
  <Paragraphs>127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Cartoon</vt:lpstr>
      <vt:lpstr>PowerPoint Presentation</vt:lpstr>
      <vt:lpstr>A Resource Allocation Problem</vt:lpstr>
      <vt:lpstr>The Kelly Mechanism</vt:lpstr>
      <vt:lpstr>Properties of Kelly Mechanism</vt:lpstr>
      <vt:lpstr>Properties of Kelly Mechanism</vt:lpstr>
      <vt:lpstr>Non-cooperative Game</vt:lpstr>
      <vt:lpstr>Price Differentiation M^p</vt:lpstr>
      <vt:lpstr>A Generalized Mechanism M^p</vt:lpstr>
      <vt:lpstr>Properties</vt:lpstr>
      <vt:lpstr>Properties</vt:lpstr>
      <vt:lpstr>Mapping from p to d</vt:lpstr>
      <vt:lpstr>Valuation Revelation</vt:lpstr>
      <vt:lpstr>Unsolved Problem (Future work)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</dc:creator>
  <cp:lastModifiedBy>AdminNUS</cp:lastModifiedBy>
  <cp:revision>653</cp:revision>
  <dcterms:created xsi:type="dcterms:W3CDTF">2006-08-16T00:00:00Z</dcterms:created>
  <dcterms:modified xsi:type="dcterms:W3CDTF">2012-06-11T05:31:30Z</dcterms:modified>
</cp:coreProperties>
</file>